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70" r:id="rId2"/>
    <p:sldId id="289" r:id="rId3"/>
    <p:sldId id="304" r:id="rId4"/>
    <p:sldId id="305" r:id="rId5"/>
    <p:sldId id="293" r:id="rId6"/>
    <p:sldId id="303" r:id="rId7"/>
    <p:sldId id="294" r:id="rId8"/>
    <p:sldId id="290" r:id="rId9"/>
    <p:sldId id="306" r:id="rId10"/>
    <p:sldId id="299" r:id="rId11"/>
    <p:sldId id="291" r:id="rId12"/>
    <p:sldId id="295" r:id="rId13"/>
    <p:sldId id="296" r:id="rId14"/>
    <p:sldId id="297" r:id="rId15"/>
    <p:sldId id="29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0E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71390" autoAdjust="0"/>
  </p:normalViewPr>
  <p:slideViewPr>
    <p:cSldViewPr snapToGrid="0">
      <p:cViewPr varScale="1">
        <p:scale>
          <a:sx n="52" d="100"/>
          <a:sy n="52" d="100"/>
        </p:scale>
        <p:origin x="145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C4D762-DC1F-40D7-80BD-21313B2ADB9C}" type="datetimeFigureOut">
              <a:rPr lang="en-ZA" smtClean="0"/>
              <a:t>2021/06/28</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D7B319-AEFB-4A76-92B9-90F44D7DA665}" type="slidenum">
              <a:rPr lang="en-ZA" smtClean="0"/>
              <a:t>‹#›</a:t>
            </a:fld>
            <a:endParaRPr lang="en-Z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E0D7B319-AEFB-4A76-92B9-90F44D7DA665}" type="slidenum">
              <a:rPr lang="en-ZA" smtClean="0"/>
              <a:t>2</a:t>
            </a:fld>
            <a:endParaRPr lang="en-Z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There has been a statement that over 50s will be eligible from mid July</a:t>
            </a:r>
          </a:p>
        </p:txBody>
      </p:sp>
      <p:sp>
        <p:nvSpPr>
          <p:cNvPr id="4" name="Slide Number Placeholder 3"/>
          <p:cNvSpPr>
            <a:spLocks noGrp="1"/>
          </p:cNvSpPr>
          <p:nvPr>
            <p:ph type="sldNum" sz="quarter" idx="5"/>
          </p:nvPr>
        </p:nvSpPr>
        <p:spPr/>
        <p:txBody>
          <a:bodyPr/>
          <a:lstStyle/>
          <a:p>
            <a:fld id="{E0D7B319-AEFB-4A76-92B9-90F44D7DA665}" type="slidenum">
              <a:rPr lang="en-ZA" smtClean="0"/>
              <a:t>9</a:t>
            </a:fld>
            <a:endParaRPr lang="en-Z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E0D7B319-AEFB-4A76-92B9-90F44D7DA665}" type="slidenum">
              <a:rPr lang="en-ZA" smtClean="0"/>
              <a:t>10</a:t>
            </a:fld>
            <a:endParaRPr lang="en-Z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https://businesstech.co.za/news/government/501397/highly-infectious-delta-covid-variant-is-ripping-through-south-africa-health-department/</a:t>
            </a:r>
          </a:p>
        </p:txBody>
      </p:sp>
      <p:sp>
        <p:nvSpPr>
          <p:cNvPr id="4" name="Slide Number Placeholder 3"/>
          <p:cNvSpPr>
            <a:spLocks noGrp="1"/>
          </p:cNvSpPr>
          <p:nvPr>
            <p:ph type="sldNum" sz="quarter" idx="5"/>
          </p:nvPr>
        </p:nvSpPr>
        <p:spPr/>
        <p:txBody>
          <a:bodyPr/>
          <a:lstStyle/>
          <a:p>
            <a:fld id="{E0D7B319-AEFB-4A76-92B9-90F44D7DA665}" type="slidenum">
              <a:rPr lang="en-ZA" smtClean="0"/>
              <a:t>11</a:t>
            </a:fld>
            <a:endParaRPr lang="en-Z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E0D7B319-AEFB-4A76-92B9-90F44D7DA665}" type="slidenum">
              <a:rPr lang="en-ZA" smtClean="0"/>
              <a:t>12</a:t>
            </a:fld>
            <a:endParaRPr lang="en-Z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Can’t see it possible to rely on open air sites</a:t>
            </a:r>
          </a:p>
        </p:txBody>
      </p:sp>
      <p:sp>
        <p:nvSpPr>
          <p:cNvPr id="4" name="Slide Number Placeholder 3"/>
          <p:cNvSpPr>
            <a:spLocks noGrp="1"/>
          </p:cNvSpPr>
          <p:nvPr>
            <p:ph type="sldNum" sz="quarter" idx="5"/>
          </p:nvPr>
        </p:nvSpPr>
        <p:spPr/>
        <p:txBody>
          <a:bodyPr/>
          <a:lstStyle/>
          <a:p>
            <a:fld id="{E0D7B319-AEFB-4A76-92B9-90F44D7DA665}" type="slidenum">
              <a:rPr lang="en-ZA" smtClean="0"/>
              <a:t>13</a:t>
            </a:fld>
            <a:endParaRPr lang="en-Z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E0D7B319-AEFB-4A76-92B9-90F44D7DA665}" type="slidenum">
              <a:rPr lang="en-ZA" smtClean="0"/>
              <a:t>14</a:t>
            </a:fld>
            <a:endParaRPr lang="en-Z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A7CE8C8B-5C50-43E9-AC5C-DDC1852DB870}" type="datetimeFigureOut">
              <a:rPr lang="en-ZA" smtClean="0"/>
              <a:t>2021/06/28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0F96644-AEDD-4EB4-8289-95767D1E7617}" type="slidenum">
              <a:rPr lang="en-ZA" smtClean="0"/>
              <a:t>‹#›</a:t>
            </a:fld>
            <a:endParaRPr lang="en-Z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A7CE8C8B-5C50-43E9-AC5C-DDC1852DB870}" type="datetimeFigureOut">
              <a:rPr lang="en-ZA" smtClean="0"/>
              <a:t>2021/06/28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0F96644-AEDD-4EB4-8289-95767D1E7617}" type="slidenum">
              <a:rPr lang="en-ZA" smtClean="0"/>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A7CE8C8B-5C50-43E9-AC5C-DDC1852DB870}" type="datetimeFigureOut">
              <a:rPr lang="en-ZA" smtClean="0"/>
              <a:t>2021/06/28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0F96644-AEDD-4EB4-8289-95767D1E7617}" type="slidenum">
              <a:rPr lang="en-ZA" smtClean="0"/>
              <a:t>‹#›</a:t>
            </a:fld>
            <a:endParaRPr lang="en-Z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A7CE8C8B-5C50-43E9-AC5C-DDC1852DB870}" type="datetimeFigureOut">
              <a:rPr lang="en-ZA" smtClean="0"/>
              <a:t>2021/06/28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0F96644-AEDD-4EB4-8289-95767D1E7617}" type="slidenum">
              <a:rPr lang="en-ZA" smtClean="0"/>
              <a:t>‹#›</a:t>
            </a:fld>
            <a:endParaRPr lang="en-Z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8"/>
            <a:ext cx="105156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CE8C8B-5C50-43E9-AC5C-DDC1852DB870}" type="datetimeFigureOut">
              <a:rPr lang="en-ZA" smtClean="0"/>
              <a:t>2021/06/28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0F96644-AEDD-4EB4-8289-95767D1E7617}" type="slidenum">
              <a:rPr lang="en-ZA" smtClean="0"/>
              <a:t>‹#›</a:t>
            </a:fld>
            <a:endParaRPr lang="en-Z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A7CE8C8B-5C50-43E9-AC5C-DDC1852DB870}" type="datetimeFigureOut">
              <a:rPr lang="en-ZA" smtClean="0"/>
              <a:t>2021/06/28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0F96644-AEDD-4EB4-8289-95767D1E7617}" type="slidenum">
              <a:rPr lang="en-ZA" smtClean="0"/>
              <a:t>‹#›</a:t>
            </a:fld>
            <a:endParaRPr lang="en-Z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5"/>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A7CE8C8B-5C50-43E9-AC5C-DDC1852DB870}" type="datetimeFigureOut">
              <a:rPr lang="en-ZA" smtClean="0"/>
              <a:t>2021/06/28</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70F96644-AEDD-4EB4-8289-95767D1E7617}" type="slidenum">
              <a:rPr lang="en-ZA" smtClean="0"/>
              <a:t>‹#›</a:t>
            </a:fld>
            <a:endParaRPr lang="en-Z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A7CE8C8B-5C50-43E9-AC5C-DDC1852DB870}" type="datetimeFigureOut">
              <a:rPr lang="en-ZA" smtClean="0"/>
              <a:t>2021/06/28</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70F96644-AEDD-4EB4-8289-95767D1E7617}" type="slidenum">
              <a:rPr lang="en-ZA" smtClean="0"/>
              <a:t>‹#›</a:t>
            </a:fld>
            <a:endParaRPr lang="en-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CE8C8B-5C50-43E9-AC5C-DDC1852DB870}" type="datetimeFigureOut">
              <a:rPr lang="en-ZA" smtClean="0"/>
              <a:t>2021/06/28</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70F96644-AEDD-4EB4-8289-95767D1E7617}" type="slidenum">
              <a:rPr lang="en-ZA" smtClean="0"/>
              <a:t>‹#›</a:t>
            </a:fld>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CE8C8B-5C50-43E9-AC5C-DDC1852DB870}" type="datetimeFigureOut">
              <a:rPr lang="en-ZA" smtClean="0"/>
              <a:t>2021/06/28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0F96644-AEDD-4EB4-8289-95767D1E7617}" type="slidenum">
              <a:rPr lang="en-ZA" smtClean="0"/>
              <a:t>‹#›</a:t>
            </a:fld>
            <a:endParaRPr lang="en-Z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CE8C8B-5C50-43E9-AC5C-DDC1852DB870}" type="datetimeFigureOut">
              <a:rPr lang="en-ZA" smtClean="0"/>
              <a:t>2021/06/28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0F96644-AEDD-4EB4-8289-95767D1E7617}" type="slidenum">
              <a:rPr lang="en-ZA" smtClean="0"/>
              <a:t>‹#›</a:t>
            </a:fld>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CE8C8B-5C50-43E9-AC5C-DDC1852DB870}" type="datetimeFigureOut">
              <a:rPr lang="en-ZA" smtClean="0"/>
              <a:t>2021/06/28</a:t>
            </a:fld>
            <a:endParaRPr lang="en-ZA"/>
          </a:p>
        </p:txBody>
      </p:sp>
      <p:sp>
        <p:nvSpPr>
          <p:cNvPr id="5" name="Footer Placeholder 4"/>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96644-AEDD-4EB4-8289-95767D1E7617}" type="slidenum">
              <a:rPr lang="en-ZA" smtClean="0"/>
              <a:t>‹#›</a:t>
            </a:fld>
            <a:endParaRPr lang="en-Z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who.int/director-general/speeches/detail/who-director-general-s-opening-remarks-at-the-media-briefing-on-covid-19-18-june-2021"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nicd.ac.za/latest-confirmed-cases-of-covid-19-in-south-africa-26-june-2021/" TargetMode="External"/><Relationship Id="rId7" Type="http://schemas.openxmlformats.org/officeDocument/2006/relationships/hyperlink" Target="https://www.dailymaverick.co.za/article/2020-12-06-the-great-covid-19-vaccine-heist/" TargetMode="External"/><Relationship Id="rId2" Type="http://schemas.openxmlformats.org/officeDocument/2006/relationships/hyperlink" Target="https://sacoronavirus.co.za/latest-vaccine-statistics/" TargetMode="External"/><Relationship Id="rId1" Type="http://schemas.openxmlformats.org/officeDocument/2006/relationships/slideLayout" Target="../slideLayouts/slideLayout7.xml"/><Relationship Id="rId6" Type="http://schemas.openxmlformats.org/officeDocument/2006/relationships/hyperlink" Target="https://www.aljazeera.com/news/2018/12/27/protesters-in-drcs-beni-target-ebola-centre-over-election-delay" TargetMode="External"/><Relationship Id="rId5" Type="http://schemas.openxmlformats.org/officeDocument/2006/relationships/hyperlink" Target="https://thewire.in/politics/election-rally-covid-19-case-spike" TargetMode="External"/><Relationship Id="rId4" Type="http://schemas.openxmlformats.org/officeDocument/2006/relationships/hyperlink" Target="https://www.hindustantimes.com/india-news/madras-high-court-blames-election-commission-for-surge-in-covid-cases-101619488095052.htm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ourworldindata.org/grapher/share-people-fully-vaccinated-covid?country=CAN~GBR~USA"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s://ourworldindata.org/covid-vaccinations#what-share-of-the-population-has-received-at-least-one-dose-of-the-covid-19-vaccine" TargetMode="External"/><Relationship Id="rId7" Type="http://schemas.openxmlformats.org/officeDocument/2006/relationships/hyperlink" Target="https://sacoronavirus.co.za/latest-vaccine-statistics/" TargetMode="External"/><Relationship Id="rId2" Type="http://schemas.openxmlformats.org/officeDocument/2006/relationships/hyperlink" Target="https://ourworldindata.org/coronavirus" TargetMode="External"/><Relationship Id="rId1" Type="http://schemas.openxmlformats.org/officeDocument/2006/relationships/slideLayout" Target="../slideLayouts/slideLayout7.xml"/><Relationship Id="rId6" Type="http://schemas.openxmlformats.org/officeDocument/2006/relationships/hyperlink" Target="https://ourworldindata.org/grapher/share-people-vaccinated-covid?country=High+income~Upper+middle+income~Lower+middle+income~Low+income" TargetMode="External"/><Relationship Id="rId5" Type="http://schemas.openxmlformats.org/officeDocument/2006/relationships/hyperlink" Target="https://ourworldindata.org/explorers/coronavirus-data-explorer?zoomToSelection=true&amp;pickerSort=asc&amp;pickerMetric=location&amp;Interval=7-day+rolling+average&amp;Relative+to+Population=false&amp;Align+outbreaks=false&amp;country=~OWID_WRL&amp;Metric=Vaccine+doses" TargetMode="External"/><Relationship Id="rId4" Type="http://schemas.openxmlformats.org/officeDocument/2006/relationships/hyperlink" Target="https://ourworldindata.org/explorers/coronavirus-data-explorer?zoomToSelection=true&amp;pickerSort=asc&amp;pickerMetric=location&amp;Interval=Cumulative&amp;Relative+to+Population=false&amp;Align+outbreaks=false&amp;country=~OWID_WRL&amp;Metric=Vaccine+dose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sacoronavirus.co.za/latest-vaccine-statistics/" TargetMode="External"/><Relationship Id="rId2" Type="http://schemas.openxmlformats.org/officeDocument/2006/relationships/hyperlink" Target="https://ourworldindata.org/coronavirus" TargetMode="Externa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hyperlink" Target="https://sacoronavirus.co.za/latest-vaccine-statistics/" TargetMode="External"/><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hyperlink" Target="https://www.nicd.ac.za/latest-confirmed-cases-of-covid-19-in-south-africa-26-june-2021/"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sacoronavirus.co.za/latest-vaccine-statistics/" TargetMode="Externa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099"/>
            <a:ext cx="12192000" cy="5457823"/>
          </a:xfrm>
          <a:prstGeom prst="rect">
            <a:avLst/>
          </a:prstGeom>
          <a:solidFill>
            <a:schemeClr val="accent2">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pc="251" dirty="0">
                <a:solidFill>
                  <a:schemeClr val="accent6"/>
                </a:solidFill>
                <a:latin typeface="Raleway heavy"/>
                <a:cs typeface="Arial" panose="020B0604020202020204" pitchFamily="34" charset="0"/>
              </a:rPr>
              <a:t>28 June 2021</a:t>
            </a:r>
          </a:p>
          <a:p>
            <a:pPr algn="ctr"/>
            <a:r>
              <a:rPr lang="en-US" sz="3600" b="1" spc="251" dirty="0">
                <a:solidFill>
                  <a:schemeClr val="accent6"/>
                </a:solidFill>
                <a:latin typeface="Raleway heavy"/>
                <a:cs typeface="Arial" panose="020B0604020202020204" pitchFamily="34" charset="0"/>
              </a:rPr>
              <a:t>Joint Briefing </a:t>
            </a:r>
          </a:p>
          <a:p>
            <a:pPr algn="ctr"/>
            <a:endParaRPr lang="en-US" sz="3600" b="1" spc="251" dirty="0">
              <a:solidFill>
                <a:schemeClr val="accent2">
                  <a:lumMod val="60000"/>
                  <a:lumOff val="40000"/>
                </a:schemeClr>
              </a:solidFill>
              <a:latin typeface="Raleway heavy"/>
              <a:cs typeface="Arial" panose="020B0604020202020204" pitchFamily="34" charset="0"/>
            </a:endParaRPr>
          </a:p>
          <a:p>
            <a:pPr algn="ctr"/>
            <a:r>
              <a:rPr lang="en-US" sz="3600" b="1" spc="251" dirty="0">
                <a:solidFill>
                  <a:schemeClr val="accent6"/>
                </a:solidFill>
                <a:latin typeface="Raleway heavy"/>
                <a:cs typeface="Arial" panose="020B0604020202020204" pitchFamily="34" charset="0"/>
              </a:rPr>
              <a:t>Public Hearings:</a:t>
            </a:r>
          </a:p>
          <a:p>
            <a:pPr algn="ctr"/>
            <a:endParaRPr lang="en-US" sz="3600" b="1" spc="251" dirty="0">
              <a:solidFill>
                <a:schemeClr val="accent6"/>
              </a:solidFill>
              <a:latin typeface="Raleway heavy"/>
              <a:cs typeface="Arial" panose="020B0604020202020204" pitchFamily="34" charset="0"/>
            </a:endParaRPr>
          </a:p>
          <a:p>
            <a:pPr algn="ctr"/>
            <a:r>
              <a:rPr lang="en-US" sz="3600" b="1" spc="251" dirty="0">
                <a:solidFill>
                  <a:schemeClr val="accent1">
                    <a:lumMod val="75000"/>
                  </a:schemeClr>
                </a:solidFill>
                <a:latin typeface="Raleway heavy"/>
                <a:cs typeface="Arial" panose="020B0604020202020204" pitchFamily="34" charset="0"/>
              </a:rPr>
              <a:t>Inquiry into Ensuring Free and Fair Local Government Elections during COVID-19 led by Justice Moseneke</a:t>
            </a:r>
            <a:endParaRPr lang="en-ZA" sz="3600" spc="251" dirty="0">
              <a:solidFill>
                <a:schemeClr val="accent1">
                  <a:lumMod val="75000"/>
                </a:schemeClr>
              </a:solidFill>
              <a:latin typeface="Raleway heavy"/>
            </a:endParaRPr>
          </a:p>
        </p:txBody>
      </p:sp>
      <p:pic>
        <p:nvPicPr>
          <p:cNvPr id="7" name="Picture 6" descr="A picture containing logo&#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6268" y="5572481"/>
            <a:ext cx="1225732" cy="1229369"/>
          </a:xfrm>
          <a:prstGeom prst="rect">
            <a:avLst/>
          </a:prstGeom>
        </p:spPr>
      </p:pic>
      <p:pic>
        <p:nvPicPr>
          <p:cNvPr id="4" name="Picture 3" descr="Logo, company name&#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65" y="5755422"/>
            <a:ext cx="2852692" cy="67050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098"/>
            <a:ext cx="12192000" cy="1084528"/>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pc="251" dirty="0">
                <a:latin typeface="Raleway heavy"/>
                <a:cs typeface="Arial" panose="020B0604020202020204" pitchFamily="34" charset="0"/>
              </a:rPr>
              <a:t> Variants in South Africa *26 June </a:t>
            </a:r>
            <a:endParaRPr lang="en-ZA" sz="3600" spc="251" dirty="0">
              <a:latin typeface="Raleway heavy"/>
            </a:endParaRPr>
          </a:p>
        </p:txBody>
      </p:sp>
      <p:sp>
        <p:nvSpPr>
          <p:cNvPr id="6" name="Rectangle 5"/>
          <p:cNvSpPr/>
          <p:nvPr/>
        </p:nvSpPr>
        <p:spPr>
          <a:xfrm>
            <a:off x="238125" y="1181101"/>
            <a:ext cx="11620500" cy="5354320"/>
          </a:xfrm>
          <a:prstGeom prst="rect">
            <a:avLst/>
          </a:prstGeom>
        </p:spPr>
        <p:txBody>
          <a:bodyPr wrap="square">
            <a:spAutoFit/>
          </a:bodyPr>
          <a:lstStyle/>
          <a:p>
            <a:pPr marL="285750" indent="-285750">
              <a:buFont typeface="Arial" panose="020B0604020202020204" pitchFamily="34" charset="0"/>
              <a:buChar char="•"/>
            </a:pPr>
            <a:r>
              <a:rPr lang="en-US" dirty="0">
                <a:latin typeface="Raleway heavy"/>
              </a:rPr>
              <a:t>South Africa is currently entering into its 3rd wave of COVID-19 infections and at Level 4 as of today. </a:t>
            </a:r>
          </a:p>
          <a:p>
            <a:pPr marL="742950" lvl="1" indent="-285750">
              <a:buFont typeface="Arial" panose="020B0604020202020204" pitchFamily="34" charset="0"/>
              <a:buChar char="•"/>
            </a:pPr>
            <a:r>
              <a:rPr lang="en-US" dirty="0">
                <a:latin typeface="Raleway heavy"/>
              </a:rPr>
              <a:t>The first wave of COVID-19 peaked in the week starting 13 July 2020 (epi week 29 of 2020), the second wave in the week of 11 January 2021 (epi week 2of 2021). </a:t>
            </a:r>
          </a:p>
          <a:p>
            <a:pPr marL="285750" indent="-285750">
              <a:buFont typeface="Arial" panose="020B0604020202020204" pitchFamily="34" charset="0"/>
              <a:buChar char="•"/>
            </a:pPr>
            <a:endParaRPr lang="en-US" dirty="0">
              <a:latin typeface="Raleway heavy"/>
            </a:endParaRPr>
          </a:p>
          <a:p>
            <a:pPr marL="285750" indent="-285750">
              <a:buFont typeface="Arial" panose="020B0604020202020204" pitchFamily="34" charset="0"/>
              <a:buChar char="•"/>
            </a:pPr>
            <a:r>
              <a:rPr lang="en-US" dirty="0">
                <a:latin typeface="Raleway heavy"/>
              </a:rPr>
              <a:t>While we cannot, with certainty, predict the trajectory of the pandemic going forward, it looks likely that the 3rd wave will have its peak within the next 3 to 5 weeks. </a:t>
            </a:r>
          </a:p>
          <a:p>
            <a:pPr marL="742950" lvl="1" indent="-285750">
              <a:buFont typeface="Arial" panose="020B0604020202020204" pitchFamily="34" charset="0"/>
              <a:buChar char="•"/>
            </a:pPr>
            <a:r>
              <a:rPr lang="en-US" dirty="0">
                <a:latin typeface="Raleway heavy"/>
              </a:rPr>
              <a:t>In other words, the 25-week gap between peaks of the 1st and 2nd waves will be replicated between the 2nd and 3rd waves.</a:t>
            </a:r>
            <a:endParaRPr lang="en-US" dirty="0">
              <a:latin typeface="Raleway heavy"/>
              <a:cs typeface="Arial" panose="020B0604020202020204" pitchFamily="34" charset="0"/>
            </a:endParaRPr>
          </a:p>
          <a:p>
            <a:pPr marL="285750" indent="-285750">
              <a:buFont typeface="Arial" panose="020B0604020202020204" pitchFamily="34" charset="0"/>
              <a:buChar char="•"/>
            </a:pPr>
            <a:endParaRPr lang="en-US" dirty="0">
              <a:latin typeface="Raleway heavy"/>
              <a:cs typeface="Arial" panose="020B0604020202020204" pitchFamily="34" charset="0"/>
            </a:endParaRPr>
          </a:p>
          <a:p>
            <a:pPr marL="285750" indent="-285750">
              <a:buFont typeface="Arial" panose="020B0604020202020204" pitchFamily="34" charset="0"/>
              <a:buChar char="•"/>
            </a:pPr>
            <a:r>
              <a:rPr lang="en-US" dirty="0">
                <a:latin typeface="Raleway heavy"/>
              </a:rPr>
              <a:t>Concerning variants of SARS-CoV-2 continue to evolve, including the so-called ‘delta’ variant that is judged to be even more transmissible than the variant (beta) </a:t>
            </a:r>
            <a:r>
              <a:rPr lang="" altLang="en-US" dirty="0">
                <a:latin typeface="Raleway heavy"/>
              </a:rPr>
              <a:t>and, according to scientists from UKZN, is a major factor behind the 3rd wave in SA</a:t>
            </a:r>
            <a:endParaRPr lang="en-US" dirty="0">
              <a:latin typeface="Raleway heavy"/>
            </a:endParaRPr>
          </a:p>
          <a:p>
            <a:pPr marL="285750" indent="-285750">
              <a:buFont typeface="Arial" panose="020B0604020202020204" pitchFamily="34" charset="0"/>
              <a:buChar char="•"/>
            </a:pPr>
            <a:endParaRPr lang="en-US" dirty="0">
              <a:latin typeface="Raleway heavy"/>
            </a:endParaRPr>
          </a:p>
          <a:p>
            <a:r>
              <a:rPr lang="" altLang="en-US" i="1" dirty="0">
                <a:latin typeface="Raleway heavy"/>
              </a:rPr>
              <a:t>Each wave of COVID-19 in SA has been driven by a different variant of SARS-CoV-2 and in the context of high global transmission, the virus keeps evolving. </a:t>
            </a:r>
            <a:r>
              <a:rPr lang="en-US" i="1" dirty="0">
                <a:latin typeface="Raleway heavy"/>
              </a:rPr>
              <a:t>South Africa </a:t>
            </a:r>
            <a:r>
              <a:rPr lang="en-US" b="1" i="1" dirty="0">
                <a:latin typeface="Raleway heavy"/>
              </a:rPr>
              <a:t>risks</a:t>
            </a:r>
            <a:r>
              <a:rPr lang="en-US" i="1" dirty="0">
                <a:latin typeface="Raleway heavy"/>
              </a:rPr>
              <a:t> a fourth wave of COVID-19 in the </a:t>
            </a:r>
            <a:r>
              <a:rPr lang="en-US" b="1" i="1" dirty="0">
                <a:latin typeface="Raleway heavy"/>
              </a:rPr>
              <a:t>fourth quarter of 2021</a:t>
            </a:r>
            <a:r>
              <a:rPr lang="en-US" i="1" dirty="0">
                <a:latin typeface="Raleway heavy"/>
              </a:rPr>
              <a:t>. Increase in gatherings, especially those conducted indoors in venues with poor ventilation, increases the risk of this scenario.</a:t>
            </a:r>
          </a:p>
          <a:p>
            <a:endParaRPr lang="en-US" i="1" dirty="0">
              <a:latin typeface="Raleway heavy"/>
              <a:cs typeface="Arial" panose="020B0604020202020204" pitchFamily="34" charset="0"/>
            </a:endParaRPr>
          </a:p>
          <a:p>
            <a:endParaRPr lang="en-US" b="1" dirty="0">
              <a:highlight>
                <a:srgbClr val="FFFF00"/>
              </a:highlight>
              <a:latin typeface="Raleway heavy"/>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098"/>
            <a:ext cx="12192000" cy="1084528"/>
          </a:xfrm>
          <a:prstGeom prst="rect">
            <a:avLst/>
          </a:prstGeom>
          <a:solidFill>
            <a:srgbClr val="2B0E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pc="251" dirty="0">
                <a:latin typeface="Raleway heavy"/>
                <a:cs typeface="Arial" panose="020B0604020202020204" pitchFamily="34" charset="0"/>
              </a:rPr>
              <a:t> We cannot predict, but it is risky right now </a:t>
            </a:r>
            <a:endParaRPr lang="en-ZA" sz="3600" spc="251" dirty="0">
              <a:latin typeface="Raleway heavy"/>
            </a:endParaRPr>
          </a:p>
        </p:txBody>
      </p:sp>
      <p:sp>
        <p:nvSpPr>
          <p:cNvPr id="6" name="Rectangle 5"/>
          <p:cNvSpPr/>
          <p:nvPr/>
        </p:nvSpPr>
        <p:spPr>
          <a:xfrm>
            <a:off x="19050" y="1114425"/>
            <a:ext cx="12011025" cy="5539105"/>
          </a:xfrm>
          <a:prstGeom prst="rect">
            <a:avLst/>
          </a:prstGeom>
        </p:spPr>
        <p:txBody>
          <a:bodyPr wrap="square">
            <a:spAutoFit/>
          </a:bodyPr>
          <a:lstStyle/>
          <a:p>
            <a:r>
              <a:rPr lang="en-US" sz="2400" b="1" dirty="0">
                <a:latin typeface="Raleway heavy"/>
                <a:cs typeface="Arial" panose="020B0604020202020204" pitchFamily="34" charset="0"/>
              </a:rPr>
              <a:t>We do not know the impact of current vaccines &amp; vaccination on most circulating variants. </a:t>
            </a:r>
          </a:p>
          <a:p>
            <a:pPr marL="285750" indent="-285750">
              <a:buFont typeface="Arial" panose="020B0604020202020204" pitchFamily="34" charset="0"/>
              <a:buChar char="•"/>
            </a:pPr>
            <a:endParaRPr lang="en-US" sz="1600" b="1" dirty="0">
              <a:latin typeface="Raleway heavy"/>
              <a:cs typeface="Arial" panose="020B0604020202020204" pitchFamily="34" charset="0"/>
            </a:endParaRPr>
          </a:p>
          <a:p>
            <a:pPr marL="285750" indent="-285750">
              <a:buFont typeface="Arial" panose="020B0604020202020204" pitchFamily="34" charset="0"/>
              <a:buChar char="•"/>
            </a:pPr>
            <a:r>
              <a:rPr lang="en-US" sz="1600" dirty="0">
                <a:latin typeface="Raleway heavy"/>
                <a:cs typeface="Arial" panose="020B0604020202020204" pitchFamily="34" charset="0"/>
              </a:rPr>
              <a:t>Precautionary principle: we know too little about variants including beta, delta &amp; its impact on vaccines and vaccination.</a:t>
            </a:r>
          </a:p>
          <a:p>
            <a:pPr marL="1200150" lvl="2" indent="-285750">
              <a:buFont typeface="Arial" panose="020B0604020202020204" pitchFamily="34" charset="0"/>
              <a:buChar char="•"/>
            </a:pPr>
            <a:r>
              <a:rPr lang="en-US" sz="1600" dirty="0">
                <a:latin typeface="Raleway heavy"/>
                <a:cs typeface="Arial" panose="020B0604020202020204" pitchFamily="34" charset="0"/>
              </a:rPr>
              <a:t>Our sequencing surveillance takes on average 30-60 days to deliver results.</a:t>
            </a:r>
          </a:p>
          <a:p>
            <a:pPr marL="1200150" lvl="2" indent="-285750">
              <a:buFont typeface="Arial" panose="020B0604020202020204" pitchFamily="34" charset="0"/>
              <a:buChar char="•"/>
            </a:pPr>
            <a:r>
              <a:rPr lang="en-US" sz="1600" dirty="0">
                <a:latin typeface="Raleway heavy"/>
                <a:cs typeface="Arial" panose="020B0604020202020204" pitchFamily="34" charset="0"/>
              </a:rPr>
              <a:t>Our sampling is inadequate and our testing </a:t>
            </a:r>
            <a:r>
              <a:rPr lang="" altLang="en-US" sz="1600" dirty="0">
                <a:latin typeface="Raleway heavy"/>
                <a:cs typeface="Arial" panose="020B0604020202020204" pitchFamily="34" charset="0"/>
              </a:rPr>
              <a:t>largely </a:t>
            </a:r>
            <a:r>
              <a:rPr lang="en-US" sz="1600" dirty="0">
                <a:latin typeface="Raleway heavy"/>
                <a:cs typeface="Arial" panose="020B0604020202020204" pitchFamily="34" charset="0"/>
              </a:rPr>
              <a:t>passive</a:t>
            </a:r>
            <a:r>
              <a:rPr lang="" altLang="en-US" sz="1600" dirty="0">
                <a:latin typeface="Raleway heavy"/>
                <a:cs typeface="Arial" panose="020B0604020202020204" pitchFamily="34" charset="0"/>
              </a:rPr>
              <a:t> (driven by presentation at health facility)</a:t>
            </a:r>
            <a:r>
              <a:rPr lang="en-US" sz="1600" dirty="0">
                <a:latin typeface="Raleway heavy"/>
                <a:cs typeface="Arial" panose="020B0604020202020204" pitchFamily="34" charset="0"/>
              </a:rPr>
              <a:t>.</a:t>
            </a:r>
          </a:p>
          <a:p>
            <a:endParaRPr lang="en-US" sz="1600" dirty="0">
              <a:latin typeface="Raleway heavy"/>
            </a:endParaRPr>
          </a:p>
          <a:p>
            <a:pPr marL="285750" indent="-285750">
              <a:buFont typeface="Arial" panose="020B0604020202020204" pitchFamily="34" charset="0"/>
              <a:buChar char="•"/>
            </a:pPr>
            <a:r>
              <a:rPr lang="en-US" sz="1600" dirty="0">
                <a:latin typeface="Raleway heavy"/>
              </a:rPr>
              <a:t>WHO Director General – Dr Tedros Adhanom Ghebreyesus (18 June 2021) </a:t>
            </a:r>
          </a:p>
          <a:p>
            <a:endParaRPr lang="en-US" sz="1600" dirty="0">
              <a:latin typeface="Raleway heavy"/>
            </a:endParaRPr>
          </a:p>
          <a:p>
            <a:pPr lvl="1"/>
            <a:r>
              <a:rPr lang="en-US" sz="1600" i="1" dirty="0">
                <a:latin typeface="Raleway heavy"/>
              </a:rPr>
              <a:t>‘And yet even after 18 months, the ineffective use of public health and social measures, increased social mixing and vaccine inequity continue to give COVID-19 an opportunity to mutate, spread and kill. </a:t>
            </a:r>
          </a:p>
          <a:p>
            <a:pPr lvl="1"/>
            <a:r>
              <a:rPr lang="en-US" sz="1600" i="1" dirty="0">
                <a:latin typeface="Raleway heavy"/>
              </a:rPr>
              <a:t>The global failure to share vaccines equitably is fuelling a two-track pandemic that is now taking its toll on some of the world’s poorest and most vulnerable people.</a:t>
            </a:r>
          </a:p>
          <a:p>
            <a:pPr lvl="1"/>
            <a:r>
              <a:rPr lang="en-US" sz="1600" i="1" dirty="0">
                <a:latin typeface="Raleway heavy"/>
              </a:rPr>
              <a:t>Every region has countries that are now facing a steep increase in cases and deaths.</a:t>
            </a:r>
          </a:p>
          <a:p>
            <a:pPr lvl="1"/>
            <a:r>
              <a:rPr lang="en-US" sz="1600" i="1" dirty="0">
                <a:latin typeface="Raleway heavy"/>
              </a:rPr>
              <a:t>Many countries in Latin America have rapidly increasing epidemics, and others have plateaued at a high level.</a:t>
            </a:r>
            <a:br>
              <a:rPr lang="en-US" sz="1600" i="1" dirty="0">
                <a:latin typeface="Raleway heavy"/>
              </a:rPr>
            </a:br>
            <a:r>
              <a:rPr lang="en-US" sz="1600" b="1" i="1" dirty="0">
                <a:latin typeface="Raleway heavy"/>
              </a:rPr>
              <a:t>In Africa, cases have increased by 52% just in the past week, and deaths have increased by 32%.</a:t>
            </a:r>
            <a:br>
              <a:rPr lang="en-US" sz="1600" i="1" dirty="0">
                <a:latin typeface="Raleway heavy"/>
              </a:rPr>
            </a:br>
            <a:r>
              <a:rPr lang="en-US" sz="1600" b="1" i="1" dirty="0">
                <a:latin typeface="Raleway heavy"/>
              </a:rPr>
              <a:t>And we expect things to only get worse.’</a:t>
            </a:r>
          </a:p>
          <a:p>
            <a:endParaRPr lang="en-US" sz="1600" dirty="0">
              <a:latin typeface="Raleway heavy"/>
              <a:hlinkClick r:id="rId3"/>
            </a:endParaRPr>
          </a:p>
          <a:p>
            <a:r>
              <a:rPr lang="en-US" sz="1600" dirty="0">
                <a:latin typeface="Raleway heavy"/>
                <a:hlinkClick r:id="rId3"/>
              </a:rPr>
              <a:t>https://www.who.int/director-general/speeches/detail/who-director-general-s-opening-remarks-at-the-media-briefing-on-covid-19-18-june-2021</a:t>
            </a:r>
            <a:endParaRPr lang="en-US" sz="1600" dirty="0">
              <a:latin typeface="Raleway heavy"/>
            </a:endParaRP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098"/>
            <a:ext cx="12192000" cy="1084528"/>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pc="251" dirty="0">
                <a:latin typeface="Raleway heavy"/>
                <a:cs typeface="Arial" panose="020B0604020202020204" pitchFamily="34" charset="0"/>
              </a:rPr>
              <a:t> How to hold safe(r)Elections in a pandemic? </a:t>
            </a:r>
            <a:endParaRPr lang="en-ZA" sz="3600" spc="251" dirty="0">
              <a:latin typeface="Raleway heavy"/>
            </a:endParaRPr>
          </a:p>
        </p:txBody>
      </p:sp>
      <p:sp>
        <p:nvSpPr>
          <p:cNvPr id="6" name="Rectangle 5"/>
          <p:cNvSpPr/>
          <p:nvPr/>
        </p:nvSpPr>
        <p:spPr>
          <a:xfrm>
            <a:off x="0" y="1046430"/>
            <a:ext cx="12013470" cy="5570756"/>
          </a:xfrm>
          <a:prstGeom prst="rect">
            <a:avLst/>
          </a:prstGeom>
        </p:spPr>
        <p:txBody>
          <a:bodyPr wrap="square">
            <a:spAutoFit/>
          </a:bodyPr>
          <a:lstStyle/>
          <a:p>
            <a:pPr marL="285750" indent="-285750">
              <a:buFont typeface="Arial" panose="020B0604020202020204" pitchFamily="34" charset="0"/>
              <a:buChar char="•"/>
            </a:pPr>
            <a:r>
              <a:rPr lang="en-US" dirty="0">
                <a:latin typeface="Raleway heavy"/>
                <a:cs typeface="Arial" panose="020B0604020202020204" pitchFamily="34" charset="0"/>
              </a:rPr>
              <a:t>We do not know nor can predict with accuracy when lock down levels will be escalated or dropped, based on past year’s experience. </a:t>
            </a:r>
          </a:p>
          <a:p>
            <a:endParaRPr lang="en-US" dirty="0">
              <a:latin typeface="Raleway heavy"/>
              <a:cs typeface="Arial" panose="020B0604020202020204" pitchFamily="34" charset="0"/>
            </a:endParaRPr>
          </a:p>
          <a:p>
            <a:pPr marL="285750" indent="-285750">
              <a:buFont typeface="Arial" panose="020B0604020202020204" pitchFamily="34" charset="0"/>
              <a:buChar char="•"/>
            </a:pPr>
            <a:r>
              <a:rPr lang="en-US" dirty="0">
                <a:latin typeface="Raleway heavy"/>
                <a:cs typeface="Arial" panose="020B0604020202020204" pitchFamily="34" charset="0"/>
              </a:rPr>
              <a:t>Campaigning likely to be affected with restrictions on movement, and curfews.</a:t>
            </a:r>
          </a:p>
          <a:p>
            <a:pPr marL="742950" lvl="1" indent="-285750">
              <a:buFont typeface="Arial" panose="020B0604020202020204" pitchFamily="34" charset="0"/>
              <a:buChar char="•"/>
            </a:pPr>
            <a:r>
              <a:rPr lang="en-US" dirty="0">
                <a:latin typeface="Raleway heavy"/>
                <a:cs typeface="Arial" panose="020B0604020202020204" pitchFamily="34" charset="0"/>
              </a:rPr>
              <a:t>RISK: if no political will to enforce any restrictions on gatherings could result in super-spreader events.</a:t>
            </a:r>
          </a:p>
          <a:p>
            <a:pPr marL="285750" indent="-285750">
              <a:buFont typeface="Arial" panose="020B0604020202020204" pitchFamily="34" charset="0"/>
              <a:buChar char="•"/>
            </a:pPr>
            <a:endParaRPr lang="en-US" dirty="0">
              <a:latin typeface="Raleway heavy"/>
              <a:cs typeface="Arial" panose="020B0604020202020204" pitchFamily="34" charset="0"/>
            </a:endParaRPr>
          </a:p>
          <a:p>
            <a:pPr marL="285750" indent="-285750">
              <a:buFont typeface="Arial" panose="020B0604020202020204" pitchFamily="34" charset="0"/>
              <a:buChar char="•"/>
            </a:pPr>
            <a:r>
              <a:rPr lang="en-US" dirty="0">
                <a:latin typeface="Raleway heavy"/>
                <a:cs typeface="Arial" panose="020B0604020202020204" pitchFamily="34" charset="0"/>
              </a:rPr>
              <a:t>With multiple communities facing death and illness, we may have fewer people willing to leave home unless they must (for work, for seeking urgent health care, necessities) potentially resulting in an even lower electoral turn out. (cite studies showing interruption even of ARV and TB )</a:t>
            </a:r>
          </a:p>
          <a:p>
            <a:pPr marL="742950" lvl="1" indent="-285750">
              <a:buFont typeface="Arial" panose="020B0604020202020204" pitchFamily="34" charset="0"/>
              <a:buChar char="•"/>
            </a:pPr>
            <a:endParaRPr lang="en-US" dirty="0">
              <a:latin typeface="Raleway heavy"/>
            </a:endParaRPr>
          </a:p>
          <a:p>
            <a:pPr marL="285750" indent="-285750">
              <a:buFont typeface="Arial" panose="020B0604020202020204" pitchFamily="34" charset="0"/>
              <a:buChar char="•"/>
            </a:pPr>
            <a:r>
              <a:rPr lang="en-US" dirty="0">
                <a:latin typeface="Raleway heavy"/>
              </a:rPr>
              <a:t>Risk communication with regards to COVID-19 in South Africa has been poor throughout the pandemic. </a:t>
            </a:r>
          </a:p>
          <a:p>
            <a:pPr marL="285750" indent="-285750">
              <a:buFont typeface="Arial" panose="020B0604020202020204" pitchFamily="34" charset="0"/>
              <a:buChar char="•"/>
            </a:pPr>
            <a:endParaRPr lang="en-US" dirty="0">
              <a:latin typeface="Raleway heavy"/>
            </a:endParaRPr>
          </a:p>
          <a:p>
            <a:pPr marL="285750" indent="-285750">
              <a:buFont typeface="Arial" panose="020B0604020202020204" pitchFamily="34" charset="0"/>
              <a:buChar char="•"/>
            </a:pPr>
            <a:r>
              <a:rPr lang="en-US" dirty="0">
                <a:latin typeface="Raleway heavy"/>
              </a:rPr>
              <a:t>Existing regulations with regards to limiting numbers in gatherings, physical distancing and the wearing of masks can serve to reduce the risks of election activities, especially if these activities are conducted outdoors. </a:t>
            </a:r>
          </a:p>
          <a:p>
            <a:pPr marL="742950" lvl="1" indent="-285750">
              <a:buFont typeface="Arial" panose="020B0604020202020204" pitchFamily="34" charset="0"/>
              <a:buChar char="•"/>
            </a:pPr>
            <a:r>
              <a:rPr lang="en-US" dirty="0">
                <a:latin typeface="Raleway heavy"/>
              </a:rPr>
              <a:t>But, campaigning can contain elements of close interaction, for example door-to-door visits and ‘voter registration tables’. </a:t>
            </a:r>
          </a:p>
          <a:p>
            <a:pPr marL="742950" lvl="1" indent="-285750">
              <a:buFont typeface="Arial" panose="020B0604020202020204" pitchFamily="34" charset="0"/>
              <a:buChar char="•"/>
            </a:pPr>
            <a:r>
              <a:rPr lang="en-US" dirty="0">
                <a:latin typeface="Raleway heavy"/>
              </a:rPr>
              <a:t>Some political parties have themselves been implicated in spreading misinformation– will they then be fined or suspended from participating in the elections given the laws currently applicable to COVID disinformation (fake news). </a:t>
            </a:r>
          </a:p>
          <a:p>
            <a:endParaRPr lang="en-US" sz="1400" b="1" dirty="0">
              <a:latin typeface="Raleway heavy"/>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098"/>
            <a:ext cx="12192000" cy="1084528"/>
          </a:xfrm>
          <a:prstGeom prst="rect">
            <a:avLst/>
          </a:prstGeom>
          <a:solidFill>
            <a:srgbClr val="2B0E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pc="251" dirty="0">
                <a:latin typeface="Raleway heavy"/>
                <a:cs typeface="Arial" panose="020B0604020202020204" pitchFamily="34" charset="0"/>
              </a:rPr>
              <a:t> If Elections proceed…</a:t>
            </a:r>
            <a:endParaRPr lang="en-ZA" sz="3600" spc="251" dirty="0">
              <a:latin typeface="Raleway heavy"/>
            </a:endParaRPr>
          </a:p>
        </p:txBody>
      </p:sp>
      <p:sp>
        <p:nvSpPr>
          <p:cNvPr id="6" name="Rectangle 5"/>
          <p:cNvSpPr/>
          <p:nvPr/>
        </p:nvSpPr>
        <p:spPr>
          <a:xfrm>
            <a:off x="352425" y="1438275"/>
            <a:ext cx="11506200" cy="1107996"/>
          </a:xfrm>
          <a:prstGeom prst="rect">
            <a:avLst/>
          </a:prstGeom>
        </p:spPr>
        <p:txBody>
          <a:bodyPr wrap="square">
            <a:spAutoFit/>
          </a:bodyPr>
          <a:lstStyle/>
          <a:p>
            <a:endParaRPr lang="en-US" sz="2400" dirty="0">
              <a:latin typeface="Raleway heavy"/>
              <a:cs typeface="Arial" panose="020B0604020202020204" pitchFamily="34" charset="0"/>
            </a:endParaRPr>
          </a:p>
          <a:p>
            <a:endParaRPr lang="en-US" sz="2400" dirty="0">
              <a:latin typeface="Raleway heavy"/>
              <a:cs typeface="Arial" panose="020B0604020202020204" pitchFamily="34" charset="0"/>
            </a:endParaRPr>
          </a:p>
          <a:p>
            <a:endParaRPr lang="en-US" b="1" dirty="0">
              <a:latin typeface="Raleway heavy"/>
              <a:cs typeface="Arial" panose="020B0604020202020204" pitchFamily="34" charset="0"/>
            </a:endParaRPr>
          </a:p>
        </p:txBody>
      </p:sp>
      <p:sp>
        <p:nvSpPr>
          <p:cNvPr id="3" name="Rectangle 2"/>
          <p:cNvSpPr/>
          <p:nvPr/>
        </p:nvSpPr>
        <p:spPr>
          <a:xfrm>
            <a:off x="85725" y="1123950"/>
            <a:ext cx="11925300" cy="5016758"/>
          </a:xfrm>
          <a:prstGeom prst="rect">
            <a:avLst/>
          </a:prstGeom>
        </p:spPr>
        <p:txBody>
          <a:bodyPr wrap="square">
            <a:spAutoFit/>
          </a:bodyPr>
          <a:lstStyle/>
          <a:p>
            <a:pPr marL="285750" indent="-285750">
              <a:buFont typeface="Arial" panose="020B0604020202020204" pitchFamily="34" charset="0"/>
              <a:buChar char="•"/>
            </a:pPr>
            <a:r>
              <a:rPr lang="en-US" sz="1600" b="1" i="1" dirty="0">
                <a:latin typeface="Raleway heavy"/>
                <a:cs typeface="Arial" panose="020B0604020202020204" pitchFamily="34" charset="0"/>
              </a:rPr>
              <a:t>Voting process, is controllable but remains risky:</a:t>
            </a:r>
          </a:p>
          <a:p>
            <a:pPr marL="800100" lvl="1" indent="-342900">
              <a:buFont typeface="Arial" panose="020B0604020202020204" pitchFamily="34" charset="0"/>
              <a:buChar char="•"/>
            </a:pPr>
            <a:endParaRPr lang="en-US" sz="1600" dirty="0">
              <a:latin typeface="Raleway heavy"/>
              <a:cs typeface="Arial" panose="020B0604020202020204" pitchFamily="34" charset="0"/>
            </a:endParaRPr>
          </a:p>
          <a:p>
            <a:pPr marL="800100" lvl="1" indent="-342900">
              <a:buFont typeface="Arial" panose="020B0604020202020204" pitchFamily="34" charset="0"/>
              <a:buChar char="•"/>
            </a:pPr>
            <a:r>
              <a:rPr lang="en-US" sz="1600" dirty="0">
                <a:latin typeface="Raleway heavy"/>
                <a:cs typeface="Arial" panose="020B0604020202020204" pitchFamily="34" charset="0"/>
              </a:rPr>
              <a:t>Messaging of ’stay at home’ v messaging of ‘come out to vote’ or ‘come to x rally’ – will create contested and confusing messaging for some communities and potential to harm public health measures (many communities cannot join a zoom rally, nor do we have mail balloting in SA).</a:t>
            </a:r>
          </a:p>
          <a:p>
            <a:pPr marL="800100" lvl="1" indent="-342900">
              <a:buFont typeface="Arial" panose="020B0604020202020204" pitchFamily="34" charset="0"/>
              <a:buChar char="•"/>
            </a:pPr>
            <a:endParaRPr lang="en-US" sz="1600" dirty="0">
              <a:latin typeface="Raleway heavy"/>
              <a:cs typeface="Arial" panose="020B0604020202020204" pitchFamily="34" charset="0"/>
            </a:endParaRPr>
          </a:p>
          <a:p>
            <a:pPr marL="800100" lvl="1" indent="-342900">
              <a:buFont typeface="Arial" panose="020B0604020202020204" pitchFamily="34" charset="0"/>
              <a:buChar char="•"/>
            </a:pPr>
            <a:r>
              <a:rPr lang="en-US" sz="1600" dirty="0">
                <a:latin typeface="Raleway heavy"/>
                <a:cs typeface="Arial" panose="020B0604020202020204" pitchFamily="34" charset="0"/>
              </a:rPr>
              <a:t>Long queues require social distancing and marshalling (likelihood of fear of being marshalled by police/army due to repressive control techniques used, albeit uneven). </a:t>
            </a:r>
          </a:p>
          <a:p>
            <a:pPr marL="800100" lvl="1" indent="-342900">
              <a:buFont typeface="Arial" panose="020B0604020202020204" pitchFamily="34" charset="0"/>
              <a:buChar char="•"/>
            </a:pPr>
            <a:endParaRPr lang="en-US" sz="1600" dirty="0">
              <a:latin typeface="Raleway heavy"/>
              <a:cs typeface="Arial" panose="020B0604020202020204" pitchFamily="34" charset="0"/>
            </a:endParaRPr>
          </a:p>
          <a:p>
            <a:pPr marL="800100" lvl="1" indent="-342900">
              <a:buFont typeface="Arial" panose="020B0604020202020204" pitchFamily="34" charset="0"/>
              <a:buChar char="•"/>
            </a:pPr>
            <a:r>
              <a:rPr lang="en-US" sz="1600" dirty="0">
                <a:latin typeface="Raleway heavy"/>
                <a:cs typeface="Arial" panose="020B0604020202020204" pitchFamily="34" charset="0"/>
              </a:rPr>
              <a:t>Limited number and location (open air) of voting sites, is likely to result in congestion of people/officials  </a:t>
            </a:r>
          </a:p>
          <a:p>
            <a:pPr marL="1257300" lvl="2" indent="-342900">
              <a:buFont typeface="Arial" panose="020B0604020202020204" pitchFamily="34" charset="0"/>
              <a:buChar char="•"/>
            </a:pPr>
            <a:r>
              <a:rPr lang="en-US" sz="1600" dirty="0">
                <a:latin typeface="Raleway heavy"/>
                <a:cs typeface="Arial" panose="020B0604020202020204" pitchFamily="34" charset="0"/>
              </a:rPr>
              <a:t>Limited outdoor, properly ventilated, voting sites with NPI’s in place (spraying and temperature checks not sufficient). </a:t>
            </a:r>
          </a:p>
          <a:p>
            <a:pPr marL="1257300" lvl="2" indent="-342900">
              <a:buFont typeface="Arial" panose="020B0604020202020204" pitchFamily="34" charset="0"/>
              <a:buChar char="•"/>
            </a:pPr>
            <a:r>
              <a:rPr lang="en-US" sz="1600" dirty="0">
                <a:latin typeface="Raleway heavy"/>
                <a:cs typeface="Arial" panose="020B0604020202020204" pitchFamily="34" charset="0"/>
              </a:rPr>
              <a:t>Everyone at same ballot booths requiring sanitising after every vote cast which will lengthen voting process unless alternatives are secured (potential for high risk in handling of the same ballot materials).</a:t>
            </a:r>
          </a:p>
          <a:p>
            <a:pPr marL="1257300" lvl="2" indent="-342900">
              <a:buFont typeface="Arial" panose="020B0604020202020204" pitchFamily="34" charset="0"/>
              <a:buChar char="•"/>
            </a:pPr>
            <a:r>
              <a:rPr lang="en-US" sz="1600" dirty="0">
                <a:latin typeface="Raleway heavy"/>
                <a:cs typeface="Arial" panose="020B0604020202020204" pitchFamily="34" charset="0"/>
              </a:rPr>
              <a:t>IEC officials handling multiple voters documents for verification.</a:t>
            </a:r>
          </a:p>
          <a:p>
            <a:pPr marL="800100" lvl="1" indent="-342900">
              <a:buFont typeface="Arial" panose="020B0604020202020204" pitchFamily="34" charset="0"/>
              <a:buChar char="•"/>
            </a:pPr>
            <a:endParaRPr lang="en-US" sz="1600" dirty="0">
              <a:latin typeface="Raleway heavy"/>
              <a:cs typeface="Arial" panose="020B0604020202020204" pitchFamily="34" charset="0"/>
            </a:endParaRPr>
          </a:p>
          <a:p>
            <a:pPr marL="800100" lvl="1" indent="-342900">
              <a:buFont typeface="Arial" panose="020B0604020202020204" pitchFamily="34" charset="0"/>
              <a:buChar char="•"/>
            </a:pPr>
            <a:r>
              <a:rPr lang="en-US" sz="1600" dirty="0">
                <a:latin typeface="Raleway heavy"/>
                <a:cs typeface="Arial" panose="020B0604020202020204" pitchFamily="34" charset="0"/>
              </a:rPr>
              <a:t>IEC officials and party monitors: result counting and verification will require social distancing, ventilation, non-API interventions and PPE. </a:t>
            </a:r>
          </a:p>
          <a:p>
            <a:pPr marL="800100" lvl="1" indent="-342900">
              <a:buFont typeface="Arial" panose="020B0604020202020204" pitchFamily="34" charset="0"/>
              <a:buChar char="•"/>
            </a:pPr>
            <a:endParaRPr lang="en-US" sz="1600" dirty="0">
              <a:highlight>
                <a:srgbClr val="FFFF00"/>
              </a:highlight>
              <a:latin typeface="Raleway heavy"/>
              <a:cs typeface="Arial" panose="020B0604020202020204" pitchFamily="34" charset="0"/>
            </a:endParaRPr>
          </a:p>
          <a:p>
            <a:pPr lvl="1"/>
            <a:endParaRPr lang="en-US" sz="1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098"/>
            <a:ext cx="12192000" cy="1084528"/>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pc="251" dirty="0">
                <a:latin typeface="Raleway heavy"/>
                <a:cs typeface="Arial" panose="020B0604020202020204" pitchFamily="34" charset="0"/>
              </a:rPr>
              <a:t> Further consultation and trust building </a:t>
            </a:r>
            <a:endParaRPr lang="en-ZA" sz="3600" spc="251" dirty="0">
              <a:latin typeface="Raleway heavy"/>
            </a:endParaRPr>
          </a:p>
        </p:txBody>
      </p:sp>
      <p:sp>
        <p:nvSpPr>
          <p:cNvPr id="6" name="Rectangle 5"/>
          <p:cNvSpPr/>
          <p:nvPr/>
        </p:nvSpPr>
        <p:spPr>
          <a:xfrm>
            <a:off x="352425" y="1438275"/>
            <a:ext cx="11506200" cy="1107996"/>
          </a:xfrm>
          <a:prstGeom prst="rect">
            <a:avLst/>
          </a:prstGeom>
        </p:spPr>
        <p:txBody>
          <a:bodyPr wrap="square">
            <a:spAutoFit/>
          </a:bodyPr>
          <a:lstStyle/>
          <a:p>
            <a:endParaRPr lang="en-US" sz="2400" dirty="0">
              <a:latin typeface="Raleway heavy"/>
              <a:cs typeface="Arial" panose="020B0604020202020204" pitchFamily="34" charset="0"/>
            </a:endParaRPr>
          </a:p>
          <a:p>
            <a:endParaRPr lang="en-US" sz="2400" dirty="0">
              <a:latin typeface="Raleway heavy"/>
              <a:cs typeface="Arial" panose="020B0604020202020204" pitchFamily="34" charset="0"/>
            </a:endParaRPr>
          </a:p>
          <a:p>
            <a:endParaRPr lang="en-US" b="1" dirty="0">
              <a:latin typeface="Raleway heavy"/>
              <a:cs typeface="Arial" panose="020B0604020202020204" pitchFamily="34" charset="0"/>
            </a:endParaRPr>
          </a:p>
        </p:txBody>
      </p:sp>
      <p:sp>
        <p:nvSpPr>
          <p:cNvPr id="3" name="Rectangle 2"/>
          <p:cNvSpPr/>
          <p:nvPr/>
        </p:nvSpPr>
        <p:spPr>
          <a:xfrm>
            <a:off x="133349" y="1345942"/>
            <a:ext cx="11991975" cy="4524315"/>
          </a:xfrm>
          <a:prstGeom prst="rect">
            <a:avLst/>
          </a:prstGeom>
        </p:spPr>
        <p:txBody>
          <a:bodyPr wrap="square">
            <a:spAutoFit/>
          </a:bodyPr>
          <a:lstStyle/>
          <a:p>
            <a:r>
              <a:rPr lang="en-US" dirty="0">
                <a:latin typeface="Raleway heavy"/>
                <a:cs typeface="Arial" panose="020B0604020202020204" pitchFamily="34" charset="0"/>
              </a:rPr>
              <a:t>Projected trajectory is hard to predict with certainty because imperfect knowledge is available.</a:t>
            </a:r>
          </a:p>
          <a:p>
            <a:endParaRPr lang="en-US" dirty="0">
              <a:latin typeface="Raleway heavy"/>
              <a:cs typeface="Arial" panose="020B0604020202020204" pitchFamily="34" charset="0"/>
            </a:endParaRPr>
          </a:p>
          <a:p>
            <a:r>
              <a:rPr lang="en-US" dirty="0">
                <a:latin typeface="Raleway heavy"/>
                <a:cs typeface="Arial" panose="020B0604020202020204" pitchFamily="34" charset="0"/>
              </a:rPr>
              <a:t>We recommend: </a:t>
            </a:r>
          </a:p>
          <a:p>
            <a:endParaRPr lang="en-US" dirty="0">
              <a:latin typeface="Raleway heavy"/>
              <a:cs typeface="Arial" panose="020B0604020202020204" pitchFamily="34" charset="0"/>
            </a:endParaRPr>
          </a:p>
          <a:p>
            <a:pPr marL="342900" indent="-342900">
              <a:buFont typeface="+mj-lt"/>
              <a:buAutoNum type="arabicPeriod"/>
            </a:pPr>
            <a:r>
              <a:rPr lang="en-US" dirty="0">
                <a:latin typeface="Raleway heavy"/>
                <a:cs typeface="Arial" panose="020B0604020202020204" pitchFamily="34" charset="0"/>
              </a:rPr>
              <a:t>Consulting with the African CDC and WHO given the potential risk for the region; best practices used in other jurisdictions. </a:t>
            </a:r>
          </a:p>
          <a:p>
            <a:pPr marL="342900" indent="-342900">
              <a:buFont typeface="+mj-lt"/>
              <a:buAutoNum type="arabicPeriod"/>
            </a:pPr>
            <a:endParaRPr lang="en-US" dirty="0">
              <a:latin typeface="Raleway heavy"/>
              <a:cs typeface="Arial" panose="020B0604020202020204" pitchFamily="34" charset="0"/>
            </a:endParaRPr>
          </a:p>
          <a:p>
            <a:pPr marL="342900" indent="-342900">
              <a:buFont typeface="+mj-lt"/>
              <a:buAutoNum type="arabicPeriod"/>
            </a:pPr>
            <a:r>
              <a:rPr lang="en-US" dirty="0">
                <a:latin typeface="Raleway heavy"/>
              </a:rPr>
              <a:t>Emphasising risk communication campaigns and specific measures to reduce transmission and misinformation for both electioneering and voting. </a:t>
            </a:r>
          </a:p>
          <a:p>
            <a:pPr marL="342900" indent="-342900">
              <a:buFont typeface="+mj-lt"/>
              <a:buAutoNum type="arabicPeriod"/>
            </a:pPr>
            <a:endParaRPr lang="en-US" dirty="0">
              <a:latin typeface="Raleway heavy"/>
            </a:endParaRPr>
          </a:p>
          <a:p>
            <a:pPr marL="342900" indent="-342900">
              <a:buFont typeface="+mj-lt"/>
              <a:buAutoNum type="arabicPeriod"/>
            </a:pPr>
            <a:r>
              <a:rPr lang="en-US" dirty="0">
                <a:latin typeface="Raleway heavy"/>
              </a:rPr>
              <a:t>Specific measures and penalties should be put in place to ensure that all political parties comply with measures aimed to reduce COVID-19 transmission and do not spread misinformation.</a:t>
            </a:r>
          </a:p>
          <a:p>
            <a:pPr marL="342900" indent="-342900">
              <a:buFont typeface="+mj-lt"/>
              <a:buAutoNum type="arabicPeriod"/>
            </a:pPr>
            <a:endParaRPr lang="en-US" dirty="0">
              <a:latin typeface="Raleway heavy"/>
            </a:endParaRPr>
          </a:p>
          <a:p>
            <a:pPr marL="342900" indent="-342900">
              <a:buFont typeface="+mj-lt"/>
              <a:buAutoNum type="arabicPeriod"/>
            </a:pPr>
            <a:r>
              <a:rPr lang="en-US" dirty="0">
                <a:latin typeface="Raleway heavy"/>
              </a:rPr>
              <a:t>The IEC guidelines should be clearer on the need for open air and properly ventilated voting stations and should include more specific measures to guide procedures that would need to be implemented in the case of COVID-19 exposure.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098"/>
            <a:ext cx="12192000" cy="1084528"/>
          </a:xfrm>
          <a:prstGeom prst="rect">
            <a:avLst/>
          </a:prstGeom>
          <a:solidFill>
            <a:srgbClr val="2B0E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pc="251" dirty="0">
                <a:latin typeface="Raleway heavy"/>
                <a:cs typeface="Arial" panose="020B0604020202020204" pitchFamily="34" charset="0"/>
              </a:rPr>
              <a:t>Useful links </a:t>
            </a:r>
            <a:endParaRPr lang="en-ZA" sz="3600" spc="251" dirty="0">
              <a:latin typeface="Raleway heavy"/>
            </a:endParaRPr>
          </a:p>
        </p:txBody>
      </p:sp>
      <p:sp>
        <p:nvSpPr>
          <p:cNvPr id="6" name="Rectangle 5"/>
          <p:cNvSpPr/>
          <p:nvPr/>
        </p:nvSpPr>
        <p:spPr>
          <a:xfrm>
            <a:off x="314325" y="1046430"/>
            <a:ext cx="11715750" cy="5262979"/>
          </a:xfrm>
          <a:prstGeom prst="rect">
            <a:avLst/>
          </a:prstGeom>
        </p:spPr>
        <p:txBody>
          <a:bodyPr wrap="square">
            <a:spAutoFit/>
          </a:bodyPr>
          <a:lstStyle/>
          <a:p>
            <a:r>
              <a:rPr lang="en-US" sz="1200" b="1" dirty="0">
                <a:latin typeface="Raleway heavy"/>
                <a:cs typeface="Arial" panose="020B0604020202020204" pitchFamily="34" charset="0"/>
                <a:hlinkClick r:id="rId2"/>
              </a:rPr>
              <a:t>Statistics: </a:t>
            </a:r>
            <a:endParaRPr lang="en-US" sz="1200" b="1" dirty="0">
              <a:latin typeface="Raleway heavy"/>
              <a:cs typeface="Arial" panose="020B0604020202020204" pitchFamily="34" charset="0"/>
            </a:endParaRPr>
          </a:p>
          <a:p>
            <a:endParaRPr lang="en-US" sz="1200" b="1" dirty="0">
              <a:solidFill>
                <a:srgbClr val="0563C1"/>
              </a:solidFill>
              <a:latin typeface="Raleway heavy"/>
              <a:cs typeface="Arial" panose="020B0604020202020204" pitchFamily="34" charset="0"/>
              <a:hlinkClick r:id="rId2"/>
            </a:endParaRPr>
          </a:p>
          <a:p>
            <a:pPr marL="228600" indent="-228600">
              <a:buFont typeface="+mj-lt"/>
              <a:buAutoNum type="arabicPeriod"/>
            </a:pPr>
            <a:r>
              <a:rPr lang="en-US" sz="1200" b="1" dirty="0">
                <a:solidFill>
                  <a:srgbClr val="0563C1"/>
                </a:solidFill>
                <a:latin typeface="Raleway heavy"/>
                <a:cs typeface="Arial" panose="020B0604020202020204" pitchFamily="34" charset="0"/>
                <a:hlinkClick r:id="rId2"/>
              </a:rPr>
              <a:t>https://ourworldindata.org/coronavirus</a:t>
            </a:r>
            <a:endParaRPr lang="en-US" sz="1200" b="1" dirty="0">
              <a:solidFill>
                <a:srgbClr val="0563C1"/>
              </a:solidFill>
              <a:latin typeface="Raleway heavy"/>
              <a:cs typeface="Arial" panose="020B0604020202020204" pitchFamily="34" charset="0"/>
            </a:endParaRPr>
          </a:p>
          <a:p>
            <a:pPr marL="228600" indent="-228600">
              <a:buFont typeface="+mj-lt"/>
              <a:buAutoNum type="arabicPeriod"/>
            </a:pPr>
            <a:endParaRPr lang="en-US" sz="1200" b="1" dirty="0">
              <a:solidFill>
                <a:srgbClr val="0563C1"/>
              </a:solidFill>
              <a:latin typeface="Raleway heavy"/>
              <a:cs typeface="Arial" panose="020B0604020202020204" pitchFamily="34" charset="0"/>
              <a:hlinkClick r:id="rId2"/>
            </a:endParaRPr>
          </a:p>
          <a:p>
            <a:pPr marL="228600" indent="-228600">
              <a:buFont typeface="+mj-lt"/>
              <a:buAutoNum type="arabicPeriod"/>
            </a:pPr>
            <a:r>
              <a:rPr lang="en-US" sz="1200" b="1" dirty="0">
                <a:solidFill>
                  <a:srgbClr val="0563C1"/>
                </a:solidFill>
                <a:latin typeface="Raleway heavy"/>
                <a:cs typeface="Arial" panose="020B0604020202020204" pitchFamily="34" charset="0"/>
                <a:hlinkClick r:id="rId2"/>
              </a:rPr>
              <a:t>https://sacoronavirus.co.za/latest-vaccine-statistics/</a:t>
            </a:r>
            <a:endParaRPr lang="en-US" sz="1200" b="1" dirty="0">
              <a:latin typeface="Raleway heavy"/>
              <a:cs typeface="Arial" panose="020B0604020202020204" pitchFamily="34" charset="0"/>
            </a:endParaRPr>
          </a:p>
          <a:p>
            <a:pPr marL="228600" indent="-228600">
              <a:buFont typeface="+mj-lt"/>
              <a:buAutoNum type="arabicPeriod"/>
            </a:pPr>
            <a:endParaRPr lang="en-US" sz="1200" b="1" dirty="0">
              <a:latin typeface="Raleway heavy"/>
              <a:cs typeface="Arial" panose="020B0604020202020204" pitchFamily="34" charset="0"/>
              <a:hlinkClick r:id="rId3"/>
            </a:endParaRPr>
          </a:p>
          <a:p>
            <a:pPr marL="228600" indent="-228600">
              <a:buFont typeface="+mj-lt"/>
              <a:buAutoNum type="arabicPeriod"/>
            </a:pPr>
            <a:r>
              <a:rPr lang="en-US" sz="1200" b="1" dirty="0">
                <a:latin typeface="Raleway heavy"/>
                <a:cs typeface="Arial" panose="020B0604020202020204" pitchFamily="34" charset="0"/>
                <a:hlinkClick r:id="rId3"/>
              </a:rPr>
              <a:t>https://www.nicd.ac.za/latest-confirmed-cases-of-covid-19-in-south-africa-26-june-2021/</a:t>
            </a:r>
            <a:endParaRPr lang="en-US" sz="1200" b="1" dirty="0">
              <a:latin typeface="Raleway heavy"/>
              <a:cs typeface="Arial" panose="020B0604020202020204" pitchFamily="34" charset="0"/>
            </a:endParaRPr>
          </a:p>
          <a:p>
            <a:endParaRPr lang="en-US" sz="1200" b="1" dirty="0">
              <a:latin typeface="Raleway heavy"/>
              <a:cs typeface="Arial" panose="020B0604020202020204" pitchFamily="34" charset="0"/>
            </a:endParaRPr>
          </a:p>
          <a:p>
            <a:endParaRPr lang="en-US" sz="1200" b="1" dirty="0">
              <a:solidFill>
                <a:srgbClr val="0563C1"/>
              </a:solidFill>
              <a:latin typeface="Raleway heavy"/>
              <a:cs typeface="Arial" panose="020B0604020202020204" pitchFamily="34" charset="0"/>
              <a:hlinkClick r:id="rId4"/>
            </a:endParaRPr>
          </a:p>
          <a:p>
            <a:r>
              <a:rPr lang="en-US" sz="1200" b="1" dirty="0">
                <a:latin typeface="Raleway heavy"/>
                <a:cs typeface="Arial" panose="020B0604020202020204" pitchFamily="34" charset="0"/>
                <a:hlinkClick r:id="rId4"/>
              </a:rPr>
              <a:t>Articles and Speeches: </a:t>
            </a:r>
            <a:endParaRPr lang="en-US" sz="1200" b="1" dirty="0">
              <a:latin typeface="Raleway heavy"/>
              <a:cs typeface="Arial" panose="020B0604020202020204" pitchFamily="34" charset="0"/>
            </a:endParaRPr>
          </a:p>
          <a:p>
            <a:endParaRPr lang="en-US" sz="1200" b="1" dirty="0">
              <a:solidFill>
                <a:srgbClr val="0563C1"/>
              </a:solidFill>
              <a:latin typeface="Raleway heavy"/>
              <a:cs typeface="Arial" panose="020B0604020202020204" pitchFamily="34" charset="0"/>
              <a:hlinkClick r:id="rId4"/>
            </a:endParaRPr>
          </a:p>
          <a:p>
            <a:pPr marL="228600" indent="-228600">
              <a:buFont typeface="+mj-lt"/>
              <a:buAutoNum type="arabicPeriod"/>
            </a:pPr>
            <a:r>
              <a:rPr lang="en-US" sz="1200" b="1" dirty="0">
                <a:solidFill>
                  <a:srgbClr val="0563C1"/>
                </a:solidFill>
                <a:latin typeface="Raleway heavy"/>
                <a:cs typeface="Arial" panose="020B0604020202020204" pitchFamily="34" charset="0"/>
                <a:hlinkClick r:id="rId4"/>
              </a:rPr>
              <a:t>https://www.who.int/director-general/speeches/detail/who-director-general-s-opening-remarks-at-the-media-briefing-on-covid-19-18-june-2021</a:t>
            </a:r>
            <a:endParaRPr lang="en-US" sz="1200" b="1" dirty="0">
              <a:solidFill>
                <a:srgbClr val="0563C1"/>
              </a:solidFill>
              <a:latin typeface="Raleway heavy"/>
              <a:cs typeface="Arial" panose="020B0604020202020204" pitchFamily="34" charset="0"/>
            </a:endParaRPr>
          </a:p>
          <a:p>
            <a:pPr marL="228600" indent="-228600">
              <a:buFont typeface="+mj-lt"/>
              <a:buAutoNum type="arabicPeriod"/>
            </a:pPr>
            <a:endParaRPr lang="en-US" sz="1200" b="1" dirty="0">
              <a:solidFill>
                <a:srgbClr val="0563C1"/>
              </a:solidFill>
              <a:latin typeface="Raleway heavy"/>
              <a:cs typeface="Arial" panose="020B0604020202020204" pitchFamily="34" charset="0"/>
              <a:hlinkClick r:id="rId4"/>
            </a:endParaRPr>
          </a:p>
          <a:p>
            <a:pPr marL="228600" indent="-228600">
              <a:buFont typeface="+mj-lt"/>
              <a:buAutoNum type="arabicPeriod"/>
            </a:pPr>
            <a:r>
              <a:rPr lang="en-US" sz="1200" b="1" dirty="0">
                <a:solidFill>
                  <a:srgbClr val="0563C1"/>
                </a:solidFill>
                <a:latin typeface="Raleway heavy"/>
                <a:cs typeface="Arial" panose="020B0604020202020204" pitchFamily="34" charset="0"/>
                <a:hlinkClick r:id="rId4"/>
              </a:rPr>
              <a:t>https://www.spotlightnsp.co.za/2020/03/20/covid-19-we-need-both-physical-distancing-and-social-solidarity/</a:t>
            </a:r>
            <a:endParaRPr lang="en-US" sz="1200" b="1" dirty="0">
              <a:solidFill>
                <a:srgbClr val="0563C1"/>
              </a:solidFill>
              <a:latin typeface="Raleway heavy"/>
              <a:cs typeface="Arial" panose="020B0604020202020204" pitchFamily="34" charset="0"/>
            </a:endParaRPr>
          </a:p>
          <a:p>
            <a:pPr marL="228600" indent="-228600">
              <a:buFont typeface="+mj-lt"/>
              <a:buAutoNum type="arabicPeriod"/>
            </a:pPr>
            <a:endParaRPr lang="en-US" sz="1200" b="1" dirty="0">
              <a:solidFill>
                <a:srgbClr val="0563C1"/>
              </a:solidFill>
              <a:latin typeface="Raleway heavy"/>
              <a:cs typeface="Arial" panose="020B0604020202020204" pitchFamily="34" charset="0"/>
              <a:hlinkClick r:id="rId4"/>
            </a:endParaRPr>
          </a:p>
          <a:p>
            <a:pPr marL="228600" indent="-228600">
              <a:buFont typeface="+mj-lt"/>
              <a:buAutoNum type="arabicPeriod"/>
            </a:pPr>
            <a:r>
              <a:rPr lang="en-US" sz="1200" b="1" dirty="0">
                <a:solidFill>
                  <a:srgbClr val="0563C1"/>
                </a:solidFill>
                <a:latin typeface="Raleway heavy"/>
                <a:cs typeface="Arial" panose="020B0604020202020204" pitchFamily="34" charset="0"/>
                <a:hlinkClick r:id="rId4"/>
              </a:rPr>
              <a:t>https://aidc.org.za/the-coronavirus-crisis-and-the-struggle-for-health/</a:t>
            </a:r>
            <a:endParaRPr lang="en-US" sz="1200" b="1" dirty="0">
              <a:solidFill>
                <a:srgbClr val="0563C1"/>
              </a:solidFill>
              <a:latin typeface="Raleway heavy"/>
              <a:cs typeface="Arial" panose="020B0604020202020204" pitchFamily="34" charset="0"/>
            </a:endParaRPr>
          </a:p>
          <a:p>
            <a:pPr marL="228600" indent="-228600">
              <a:buFont typeface="+mj-lt"/>
              <a:buAutoNum type="arabicPeriod"/>
            </a:pPr>
            <a:endParaRPr lang="en-US" sz="1200" b="1" dirty="0">
              <a:solidFill>
                <a:srgbClr val="0563C1"/>
              </a:solidFill>
              <a:latin typeface="Raleway heavy"/>
              <a:cs typeface="Arial" panose="020B0604020202020204" pitchFamily="34" charset="0"/>
              <a:hlinkClick r:id="rId4"/>
            </a:endParaRPr>
          </a:p>
          <a:p>
            <a:pPr marL="228600" indent="-228600">
              <a:buFont typeface="+mj-lt"/>
              <a:buAutoNum type="arabicPeriod"/>
            </a:pPr>
            <a:r>
              <a:rPr lang="en-US" sz="1200" b="1" dirty="0">
                <a:solidFill>
                  <a:srgbClr val="0563C1"/>
                </a:solidFill>
                <a:latin typeface="Raleway heavy"/>
                <a:cs typeface="Arial" panose="020B0604020202020204" pitchFamily="34" charset="0"/>
                <a:hlinkClick r:id="rId4"/>
              </a:rPr>
              <a:t>https://www.reuters.com/world/asia-pacific/exclusive-scientists-say-india-government-ignored-warnings-amid-coronavirus-2021-05-01/</a:t>
            </a:r>
            <a:endParaRPr lang="en-US" sz="1200" b="1" dirty="0">
              <a:solidFill>
                <a:srgbClr val="0563C1"/>
              </a:solidFill>
              <a:latin typeface="Raleway heavy"/>
              <a:cs typeface="Arial" panose="020B0604020202020204" pitchFamily="34" charset="0"/>
            </a:endParaRPr>
          </a:p>
          <a:p>
            <a:pPr marL="228600" indent="-228600">
              <a:buFont typeface="+mj-lt"/>
              <a:buAutoNum type="arabicPeriod"/>
            </a:pPr>
            <a:endParaRPr lang="en-US" sz="1200" b="1" dirty="0">
              <a:solidFill>
                <a:srgbClr val="0563C1"/>
              </a:solidFill>
              <a:latin typeface="Raleway heavy"/>
              <a:cs typeface="Arial" panose="020B0604020202020204" pitchFamily="34" charset="0"/>
              <a:hlinkClick r:id="rId4"/>
            </a:endParaRPr>
          </a:p>
          <a:p>
            <a:pPr marL="228600" indent="-228600">
              <a:buFont typeface="+mj-lt"/>
              <a:buAutoNum type="arabicPeriod"/>
            </a:pPr>
            <a:r>
              <a:rPr lang="en-US" sz="1200" b="1" dirty="0">
                <a:solidFill>
                  <a:srgbClr val="0563C1"/>
                </a:solidFill>
                <a:latin typeface="Raleway heavy"/>
                <a:cs typeface="Arial" panose="020B0604020202020204" pitchFamily="34" charset="0"/>
                <a:hlinkClick r:id="rId4"/>
              </a:rPr>
              <a:t>https://www.hindustantimes.com/india-news/madras-high-court-blames-election-commission-for-surge-in-covid-cases-101619488095052.html</a:t>
            </a:r>
            <a:endParaRPr lang="en-US" sz="1200" b="1" dirty="0">
              <a:latin typeface="Raleway heavy"/>
              <a:cs typeface="Arial" panose="020B0604020202020204" pitchFamily="34" charset="0"/>
            </a:endParaRPr>
          </a:p>
          <a:p>
            <a:pPr marL="228600" indent="-228600">
              <a:buFont typeface="+mj-lt"/>
              <a:buAutoNum type="arabicPeriod"/>
            </a:pPr>
            <a:endParaRPr lang="en-US" sz="1200" b="1" dirty="0">
              <a:latin typeface="Raleway heavy"/>
              <a:cs typeface="Arial" panose="020B0604020202020204" pitchFamily="34" charset="0"/>
            </a:endParaRPr>
          </a:p>
          <a:p>
            <a:pPr marL="228600" indent="-228600">
              <a:buFont typeface="+mj-lt"/>
              <a:buAutoNum type="arabicPeriod"/>
            </a:pPr>
            <a:r>
              <a:rPr lang="en-US" sz="1200" b="1" dirty="0">
                <a:latin typeface="Raleway heavy"/>
                <a:cs typeface="Arial" panose="020B0604020202020204" pitchFamily="34" charset="0"/>
                <a:hlinkClick r:id="rId5"/>
              </a:rPr>
              <a:t>https://thewire.in/politics/election-rally-covid-19-case-spike</a:t>
            </a:r>
            <a:endParaRPr lang="en-US" sz="1200" b="1" dirty="0">
              <a:latin typeface="Raleway heavy"/>
              <a:cs typeface="Arial" panose="020B0604020202020204" pitchFamily="34" charset="0"/>
            </a:endParaRPr>
          </a:p>
          <a:p>
            <a:pPr marL="228600" indent="-228600">
              <a:buFont typeface="+mj-lt"/>
              <a:buAutoNum type="arabicPeriod"/>
            </a:pPr>
            <a:endParaRPr lang="en-US" sz="1200" b="1" dirty="0">
              <a:latin typeface="Raleway heavy"/>
              <a:cs typeface="Arial" panose="020B0604020202020204" pitchFamily="34" charset="0"/>
            </a:endParaRPr>
          </a:p>
          <a:p>
            <a:pPr marL="228600" indent="-228600">
              <a:buFont typeface="+mj-lt"/>
              <a:buAutoNum type="arabicPeriod"/>
            </a:pPr>
            <a:r>
              <a:rPr lang="en-US" sz="1200" b="1" dirty="0">
                <a:latin typeface="Raleway heavy"/>
                <a:cs typeface="Arial" panose="020B0604020202020204" pitchFamily="34" charset="0"/>
                <a:hlinkClick r:id="rId6"/>
              </a:rPr>
              <a:t>https://www.aljazeera.com/news/2018/12/27/protesters-in-drcs-beni-target-ebola-centre-over-election-delay</a:t>
            </a:r>
            <a:endParaRPr lang="en-US" sz="1200" b="1" dirty="0">
              <a:latin typeface="Raleway heavy"/>
              <a:cs typeface="Arial" panose="020B0604020202020204" pitchFamily="34" charset="0"/>
            </a:endParaRPr>
          </a:p>
          <a:p>
            <a:pPr marL="228600" indent="-228600">
              <a:buFont typeface="+mj-lt"/>
              <a:buAutoNum type="arabicPeriod"/>
            </a:pPr>
            <a:endParaRPr lang="en-US" sz="1200" b="1" dirty="0">
              <a:latin typeface="Raleway heavy"/>
              <a:cs typeface="Arial" panose="020B0604020202020204" pitchFamily="34" charset="0"/>
            </a:endParaRPr>
          </a:p>
          <a:p>
            <a:pPr marL="228600" indent="-228600">
              <a:buFont typeface="+mj-lt"/>
              <a:buAutoNum type="arabicPeriod"/>
            </a:pPr>
            <a:r>
              <a:rPr lang="en-US" sz="1200" b="1" dirty="0">
                <a:latin typeface="Raleway heavy"/>
                <a:cs typeface="Arial" panose="020B0604020202020204" pitchFamily="34" charset="0"/>
                <a:hlinkClick r:id="rId7"/>
              </a:rPr>
              <a:t>https://www.dailymaverick.co.za/article/2020-12-06-the-great-covid-19-vaccine-heist/</a:t>
            </a:r>
            <a:endParaRPr lang="en-US" sz="1200" b="1" dirty="0">
              <a:latin typeface="Raleway heavy"/>
              <a:cs typeface="Arial" panose="020B0604020202020204" pitchFamily="34" charset="0"/>
            </a:endParaRPr>
          </a:p>
          <a:p>
            <a:pPr marL="228600" indent="-228600">
              <a:buFont typeface="+mj-lt"/>
              <a:buAutoNum type="arabicPeriod"/>
            </a:pPr>
            <a:r>
              <a:rPr lang="en-US" sz="1200" b="1" dirty="0">
                <a:latin typeface="Raleway heavy"/>
                <a:cs typeface="Arial" panose="020B0604020202020204" pitchFamily="34" charset="0"/>
              </a:rPr>
              <a:t>https://healthjusticeinitiative.org.za/vaccine-equity/vaccine-timeline/</a:t>
            </a:r>
          </a:p>
          <a:p>
            <a:pPr marL="228600" indent="-228600">
              <a:buFont typeface="+mj-lt"/>
              <a:buAutoNum type="arabicPeriod"/>
            </a:pPr>
            <a:endParaRPr lang="en-US" sz="1200" b="1" dirty="0">
              <a:latin typeface="Raleway heavy"/>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098"/>
            <a:ext cx="12192000" cy="1084528"/>
          </a:xfrm>
          <a:prstGeom prst="rect">
            <a:avLst/>
          </a:prstGeom>
          <a:solidFill>
            <a:srgbClr val="2B0E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pc="251" dirty="0">
                <a:latin typeface="Raleway heavy"/>
                <a:cs typeface="Arial" panose="020B0604020202020204" pitchFamily="34" charset="0"/>
              </a:rPr>
              <a:t>Introduction </a:t>
            </a:r>
            <a:endParaRPr lang="en-ZA" sz="3600" spc="251" dirty="0">
              <a:latin typeface="Raleway heavy"/>
            </a:endParaRPr>
          </a:p>
        </p:txBody>
      </p:sp>
      <p:sp>
        <p:nvSpPr>
          <p:cNvPr id="6" name="Rectangle 5"/>
          <p:cNvSpPr/>
          <p:nvPr/>
        </p:nvSpPr>
        <p:spPr>
          <a:xfrm>
            <a:off x="190500" y="1162050"/>
            <a:ext cx="11925300" cy="6647974"/>
          </a:xfrm>
          <a:prstGeom prst="rect">
            <a:avLst/>
          </a:prstGeom>
        </p:spPr>
        <p:txBody>
          <a:bodyPr wrap="square">
            <a:spAutoFit/>
          </a:bodyPr>
          <a:lstStyle/>
          <a:p>
            <a:r>
              <a:rPr lang="en-US" sz="1600" b="1" dirty="0">
                <a:latin typeface="Raleway heavy"/>
                <a:cs typeface="Arial" panose="020B0604020202020204" pitchFamily="34" charset="0"/>
              </a:rPr>
              <a:t>Preliminary points: </a:t>
            </a:r>
          </a:p>
          <a:p>
            <a:endParaRPr lang="en-US" sz="1600" b="1" dirty="0">
              <a:latin typeface="Raleway heavy"/>
              <a:cs typeface="Arial" panose="020B0604020202020204" pitchFamily="34" charset="0"/>
            </a:endParaRPr>
          </a:p>
          <a:p>
            <a:pPr marL="285750" indent="-285750">
              <a:buFont typeface="Arial" panose="020B0604020202020204" pitchFamily="34" charset="0"/>
              <a:buChar char="•"/>
            </a:pPr>
            <a:r>
              <a:rPr lang="en-US" sz="1600" dirty="0">
                <a:latin typeface="Raleway heavy"/>
              </a:rPr>
              <a:t>PHM and HJI’s joint submission should not in any way be construed as support for or against the hosting of local government elections in October 2021. </a:t>
            </a:r>
          </a:p>
          <a:p>
            <a:pPr marL="285750" indent="-285750">
              <a:buFont typeface="Arial" panose="020B0604020202020204" pitchFamily="34" charset="0"/>
              <a:buChar char="•"/>
            </a:pPr>
            <a:endParaRPr lang="en-US" sz="1600" dirty="0">
              <a:latin typeface="Raleway heavy"/>
            </a:endParaRPr>
          </a:p>
          <a:p>
            <a:pPr marL="285750" indent="-285750">
              <a:buFont typeface="Arial" panose="020B0604020202020204" pitchFamily="34" charset="0"/>
              <a:buChar char="•"/>
            </a:pPr>
            <a:r>
              <a:rPr lang="en-US" sz="1600" dirty="0">
                <a:latin typeface="Raleway heavy"/>
              </a:rPr>
              <a:t>We believe that whether to proceed or not must be a decision of government and all political parties, based on expert input and advice, and subject (where applicable) to review by our courts because of the highly contentious and political nature of the issue at hand, in a pandemic.</a:t>
            </a:r>
          </a:p>
          <a:p>
            <a:pPr marL="742950" lvl="1" indent="-285750">
              <a:buFont typeface="Arial" panose="020B0604020202020204" pitchFamily="34" charset="0"/>
              <a:buChar char="•"/>
            </a:pPr>
            <a:endParaRPr lang="en-US" sz="1600" dirty="0">
              <a:latin typeface="Raleway heavy"/>
            </a:endParaRPr>
          </a:p>
          <a:p>
            <a:pPr marL="742950" lvl="1" indent="-285750">
              <a:buFont typeface="Arial" panose="020B0604020202020204" pitchFamily="34" charset="0"/>
              <a:buChar char="•"/>
            </a:pPr>
            <a:r>
              <a:rPr lang="en-US" sz="1600" dirty="0">
                <a:latin typeface="Raleway heavy"/>
              </a:rPr>
              <a:t>If we are unable to hold a safe set of elections including safe campaigning, it will create mistrust in elections and any outcome. </a:t>
            </a:r>
          </a:p>
          <a:p>
            <a:pPr marL="742950" lvl="1" indent="-285750">
              <a:buFont typeface="Arial" panose="020B0604020202020204" pitchFamily="34" charset="0"/>
              <a:buChar char="•"/>
            </a:pPr>
            <a:r>
              <a:rPr lang="en-US" sz="1600" dirty="0">
                <a:latin typeface="Raleway heavy"/>
                <a:cs typeface="Arial" panose="020B0604020202020204" pitchFamily="34" charset="0"/>
              </a:rPr>
              <a:t>We are operating in a context of imperfect knowledge and science, with multiple variants and outbreaks of Covid-19, across the globe. </a:t>
            </a:r>
          </a:p>
          <a:p>
            <a:pPr marL="742950" lvl="1" indent="-285750">
              <a:buFont typeface="Arial" panose="020B0604020202020204" pitchFamily="34" charset="0"/>
              <a:buChar char="•"/>
            </a:pPr>
            <a:r>
              <a:rPr lang="en-US" sz="1600" dirty="0">
                <a:latin typeface="Raleway heavy"/>
                <a:cs typeface="Arial" panose="020B0604020202020204" pitchFamily="34" charset="0"/>
              </a:rPr>
              <a:t>We have limited vaccine supplies which prevents immediate mass vaccination of the majority of people living here. </a:t>
            </a:r>
          </a:p>
          <a:p>
            <a:pPr marL="1200150" lvl="2" indent="-285750">
              <a:buFont typeface="Arial" panose="020B0604020202020204" pitchFamily="34" charset="0"/>
              <a:buChar char="•"/>
            </a:pPr>
            <a:r>
              <a:rPr lang="en-US" sz="1400" dirty="0">
                <a:latin typeface="Raleway heavy"/>
                <a:cs typeface="Arial" panose="020B0604020202020204" pitchFamily="34" charset="0"/>
              </a:rPr>
              <a:t>Limited vaccine supply and other constraints mean that some age and profession cohorts are being prioritised (HCWs, front line staff, over 60year old's) and that it may take months before everyone who is eligible, is vaccinated in South Africa and the region, if not years. </a:t>
            </a:r>
          </a:p>
          <a:p>
            <a:pPr marL="1200150" lvl="2" indent="-285750">
              <a:buFont typeface="Arial" panose="020B0604020202020204" pitchFamily="34" charset="0"/>
              <a:buChar char="•"/>
            </a:pPr>
            <a:r>
              <a:rPr lang="en-US" sz="1400" dirty="0">
                <a:latin typeface="Raleway heavy"/>
                <a:cs typeface="Arial" panose="020B0604020202020204" pitchFamily="34" charset="0"/>
              </a:rPr>
              <a:t>This means that many eligible voters may not be fully vaccinated in time for the elections (vaccine selection means some people require two doses 41 days apart). </a:t>
            </a:r>
          </a:p>
          <a:p>
            <a:pPr marL="1200150" lvl="2" indent="-285750">
              <a:buFont typeface="Arial" panose="020B0604020202020204" pitchFamily="34" charset="0"/>
              <a:buChar char="•"/>
            </a:pPr>
            <a:r>
              <a:rPr lang="en-US" sz="1400" dirty="0">
                <a:latin typeface="Raleway heavy"/>
                <a:cs typeface="Arial" panose="020B0604020202020204" pitchFamily="34" charset="0"/>
              </a:rPr>
              <a:t>Even in countries with available and sufficient supplies, it takes several months before population coverage reaches even 50%. US and UK are examples: both started vaccination programme by December 2020 / January 2021 and by June 2021 have managed to reach 45.3% and 47.3% coverage respectively. </a:t>
            </a:r>
          </a:p>
          <a:p>
            <a:pPr lvl="2"/>
            <a:r>
              <a:rPr lang="en-US" sz="1400" dirty="0">
                <a:latin typeface="Raleway heavy"/>
                <a:cs typeface="Arial" panose="020B0604020202020204" pitchFamily="34" charset="0"/>
                <a:hlinkClick r:id="rId3"/>
              </a:rPr>
              <a:t>https://ourworldindata.org/grapher/share-people-fully-vaccinated-covid?country=CAN~GBR~USA</a:t>
            </a:r>
            <a:endParaRPr lang="en-US" sz="1400" dirty="0">
              <a:latin typeface="Raleway heavy"/>
              <a:cs typeface="Arial" panose="020B0604020202020204" pitchFamily="34" charset="0"/>
            </a:endParaRPr>
          </a:p>
          <a:p>
            <a:pPr lvl="2"/>
            <a:endParaRPr lang="en-US" sz="1200" dirty="0">
              <a:highlight>
                <a:srgbClr val="FFFF00"/>
              </a:highlight>
              <a:latin typeface="Raleway heavy"/>
              <a:cs typeface="Arial" panose="020B0604020202020204" pitchFamily="34" charset="0"/>
            </a:endParaRPr>
          </a:p>
          <a:p>
            <a:endParaRPr lang="en-US" sz="1200" dirty="0">
              <a:latin typeface="Raleway heavy"/>
              <a:cs typeface="Arial" panose="020B0604020202020204" pitchFamily="34" charset="0"/>
            </a:endParaRPr>
          </a:p>
          <a:p>
            <a:pPr lvl="1"/>
            <a:endParaRPr lang="en-US" sz="1600" dirty="0">
              <a:latin typeface="Raleway heavy"/>
              <a:cs typeface="Arial" panose="020B0604020202020204" pitchFamily="34" charset="0"/>
            </a:endParaRPr>
          </a:p>
          <a:p>
            <a:endParaRPr lang="en-US" sz="2400" dirty="0">
              <a:latin typeface="Raleway heavy"/>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098"/>
            <a:ext cx="12192000" cy="1084528"/>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pc="251" dirty="0">
                <a:latin typeface="Raleway heavy"/>
                <a:cs typeface="Arial" panose="020B0604020202020204" pitchFamily="34" charset="0"/>
              </a:rPr>
              <a:t> Positive test results globally *24 June </a:t>
            </a:r>
            <a:endParaRPr lang="en-ZA" sz="3600" spc="251" dirty="0">
              <a:latin typeface="Raleway heavy"/>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0" y="1351229"/>
            <a:ext cx="10563225" cy="511624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098"/>
            <a:ext cx="12192000" cy="1084528"/>
          </a:xfrm>
          <a:prstGeom prst="rect">
            <a:avLst/>
          </a:prstGeom>
          <a:solidFill>
            <a:srgbClr val="2B0E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pc="251" dirty="0">
                <a:latin typeface="Raleway heavy"/>
                <a:cs typeface="Arial" panose="020B0604020202020204" pitchFamily="34" charset="0"/>
              </a:rPr>
              <a:t> Deaths globally *26 June </a:t>
            </a:r>
            <a:endParaRPr lang="en-ZA" sz="3600" spc="251" dirty="0">
              <a:latin typeface="Raleway heavy"/>
            </a:endParaRPr>
          </a:p>
        </p:txBody>
      </p:sp>
      <p:pic>
        <p:nvPicPr>
          <p:cNvPr id="5" name="Picture 4" descr="Map&#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4912" y="1352549"/>
            <a:ext cx="9782175" cy="536638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098"/>
            <a:ext cx="12192000" cy="1084528"/>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pc="251" dirty="0">
                <a:latin typeface="Raleway heavy"/>
                <a:cs typeface="Arial" panose="020B0604020202020204" pitchFamily="34" charset="0"/>
              </a:rPr>
              <a:t> Global Context of Vaccination *25 June  </a:t>
            </a:r>
            <a:endParaRPr lang="en-ZA" sz="3600" spc="251" dirty="0">
              <a:latin typeface="Raleway heavy"/>
            </a:endParaRPr>
          </a:p>
        </p:txBody>
      </p:sp>
      <p:sp>
        <p:nvSpPr>
          <p:cNvPr id="6" name="Rectangle 5"/>
          <p:cNvSpPr/>
          <p:nvPr/>
        </p:nvSpPr>
        <p:spPr>
          <a:xfrm>
            <a:off x="0" y="1046431"/>
            <a:ext cx="11858625" cy="2585323"/>
          </a:xfrm>
          <a:prstGeom prst="rect">
            <a:avLst/>
          </a:prstGeom>
        </p:spPr>
        <p:txBody>
          <a:bodyPr wrap="square">
            <a:spAutoFit/>
          </a:bodyPr>
          <a:lstStyle/>
          <a:p>
            <a:endParaRPr lang="en-US" dirty="0">
              <a:latin typeface="Raleway heavy"/>
              <a:cs typeface="Arial" panose="020B0604020202020204" pitchFamily="34" charset="0"/>
              <a:hlinkClick r:id="rId2"/>
            </a:endParaRPr>
          </a:p>
          <a:p>
            <a:pPr lvl="1"/>
            <a:r>
              <a:rPr lang="en-US" b="1" dirty="0">
                <a:latin typeface="Raleway heavy"/>
                <a:hlinkClick r:id="rId3"/>
              </a:rPr>
              <a:t>22.6%</a:t>
            </a:r>
            <a:r>
              <a:rPr lang="en-US" dirty="0">
                <a:latin typeface="Raleway heavy"/>
              </a:rPr>
              <a:t> of the world population has received at least one dose of a COVID-19 vaccine.</a:t>
            </a:r>
            <a:br>
              <a:rPr lang="en-US" b="1" dirty="0">
                <a:latin typeface="Raleway heavy"/>
              </a:rPr>
            </a:br>
            <a:r>
              <a:rPr lang="en-US" b="1" dirty="0">
                <a:latin typeface="Raleway heavy"/>
                <a:hlinkClick r:id="rId4"/>
              </a:rPr>
              <a:t>2.8 billion</a:t>
            </a:r>
            <a:r>
              <a:rPr lang="en-US" dirty="0">
                <a:latin typeface="Raleway heavy"/>
              </a:rPr>
              <a:t> doses have been administered globally, and </a:t>
            </a:r>
            <a:r>
              <a:rPr lang="en-US" b="1" dirty="0">
                <a:latin typeface="Raleway heavy"/>
                <a:hlinkClick r:id="rId5"/>
              </a:rPr>
              <a:t>41.2 million</a:t>
            </a:r>
            <a:r>
              <a:rPr lang="en-US" dirty="0">
                <a:latin typeface="Raleway heavy"/>
              </a:rPr>
              <a:t> are now administered each day.</a:t>
            </a:r>
            <a:br>
              <a:rPr lang="en-US" dirty="0">
                <a:latin typeface="Raleway heavy"/>
              </a:rPr>
            </a:br>
            <a:r>
              <a:rPr lang="en-US" dirty="0">
                <a:latin typeface="Raleway heavy"/>
              </a:rPr>
              <a:t>Only </a:t>
            </a:r>
            <a:r>
              <a:rPr lang="en-US" b="1" dirty="0">
                <a:latin typeface="Raleway heavy"/>
                <a:hlinkClick r:id="rId6"/>
              </a:rPr>
              <a:t>0.9%</a:t>
            </a:r>
            <a:r>
              <a:rPr lang="en-US" dirty="0">
                <a:latin typeface="Raleway heavy"/>
              </a:rPr>
              <a:t> of people in low-income countries have received at least one dose.</a:t>
            </a:r>
          </a:p>
          <a:p>
            <a:pPr lvl="1"/>
            <a:endParaRPr lang="en-US" i="1" dirty="0"/>
          </a:p>
          <a:p>
            <a:pPr lvl="1"/>
            <a:endParaRPr lang="en-US" i="1" dirty="0"/>
          </a:p>
          <a:p>
            <a:endParaRPr lang="en-US" dirty="0">
              <a:latin typeface="Raleway heavy"/>
              <a:cs typeface="Arial" panose="020B0604020202020204" pitchFamily="34" charset="0"/>
            </a:endParaRPr>
          </a:p>
          <a:p>
            <a:endParaRPr lang="en-US" b="1" dirty="0">
              <a:latin typeface="Raleway heavy"/>
              <a:cs typeface="Arial" panose="020B0604020202020204" pitchFamily="34" charset="0"/>
              <a:hlinkClick r:id="rId7"/>
            </a:endParaRPr>
          </a:p>
          <a:p>
            <a:endParaRPr lang="en-US" b="1" dirty="0">
              <a:latin typeface="Raleway heavy"/>
              <a:cs typeface="Arial" panose="020B0604020202020204" pitchFamily="34" charset="0"/>
            </a:endParaRPr>
          </a:p>
        </p:txBody>
      </p:sp>
      <p:pic>
        <p:nvPicPr>
          <p:cNvPr id="19" name="Picture 18" descr="Map&#10;&#10;Description automatically generated"/>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1525" y="2470275"/>
            <a:ext cx="11087100" cy="395565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098"/>
            <a:ext cx="12192000" cy="1084528"/>
          </a:xfrm>
          <a:prstGeom prst="rect">
            <a:avLst/>
          </a:prstGeom>
          <a:solidFill>
            <a:srgbClr val="2B0E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pc="251" dirty="0">
                <a:latin typeface="Raleway heavy"/>
                <a:cs typeface="Arial" panose="020B0604020202020204" pitchFamily="34" charset="0"/>
              </a:rPr>
              <a:t> </a:t>
            </a:r>
            <a:r>
              <a:rPr lang="en-US" sz="3600" b="1" dirty="0">
                <a:solidFill>
                  <a:schemeClr val="bg2"/>
                </a:solidFill>
                <a:latin typeface="Raleway heavy"/>
              </a:rPr>
              <a:t>COVID-19 vaccine doses administered by continent</a:t>
            </a:r>
            <a:endParaRPr lang="en-ZA" sz="3600" b="1" spc="251" dirty="0">
              <a:solidFill>
                <a:schemeClr val="bg2"/>
              </a:solidFill>
              <a:latin typeface="Raleway heavy"/>
            </a:endParaRPr>
          </a:p>
        </p:txBody>
      </p:sp>
      <p:sp>
        <p:nvSpPr>
          <p:cNvPr id="6" name="Rectangle 5"/>
          <p:cNvSpPr/>
          <p:nvPr/>
        </p:nvSpPr>
        <p:spPr>
          <a:xfrm>
            <a:off x="333375" y="1046431"/>
            <a:ext cx="11525250" cy="2308324"/>
          </a:xfrm>
          <a:prstGeom prst="rect">
            <a:avLst/>
          </a:prstGeom>
        </p:spPr>
        <p:txBody>
          <a:bodyPr wrap="square">
            <a:spAutoFit/>
          </a:bodyPr>
          <a:lstStyle/>
          <a:p>
            <a:endParaRPr lang="en-US" dirty="0">
              <a:latin typeface="Raleway heavy"/>
              <a:cs typeface="Arial" panose="020B0604020202020204" pitchFamily="34" charset="0"/>
              <a:hlinkClick r:id="rId2"/>
            </a:endParaRPr>
          </a:p>
          <a:p>
            <a:r>
              <a:rPr lang="en-US" b="1" dirty="0">
                <a:latin typeface="Raleway heavy"/>
              </a:rPr>
              <a:t>This is counted as a single dose and may not equal the total number of people vaccinated, depending on the specific dose regimen. </a:t>
            </a:r>
            <a:endParaRPr lang="en-US" dirty="0">
              <a:latin typeface="Raleway heavy"/>
            </a:endParaRPr>
          </a:p>
          <a:p>
            <a:pPr lvl="1"/>
            <a:endParaRPr lang="en-US" i="1" dirty="0">
              <a:latin typeface="Raleway heavy"/>
            </a:endParaRPr>
          </a:p>
          <a:p>
            <a:pPr lvl="1"/>
            <a:endParaRPr lang="en-US" i="1" dirty="0"/>
          </a:p>
          <a:p>
            <a:endParaRPr lang="en-US" dirty="0">
              <a:latin typeface="Raleway heavy"/>
              <a:cs typeface="Arial" panose="020B0604020202020204" pitchFamily="34" charset="0"/>
            </a:endParaRPr>
          </a:p>
          <a:p>
            <a:endParaRPr lang="en-US" b="1" dirty="0">
              <a:latin typeface="Raleway heavy"/>
              <a:cs typeface="Arial" panose="020B0604020202020204" pitchFamily="34" charset="0"/>
              <a:hlinkClick r:id="rId3"/>
            </a:endParaRPr>
          </a:p>
          <a:p>
            <a:endParaRPr lang="en-US" b="1" dirty="0">
              <a:latin typeface="Raleway heavy"/>
              <a:cs typeface="Arial" panose="020B0604020202020204" pitchFamily="34" charset="0"/>
            </a:endParaRPr>
          </a:p>
        </p:txBody>
      </p:sp>
      <p:pic>
        <p:nvPicPr>
          <p:cNvPr id="8" name="Picture 7" descr="Chart&#10;&#10;Description automatically generat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875" y="1933575"/>
            <a:ext cx="10953750" cy="446377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098"/>
            <a:ext cx="12192000" cy="1084528"/>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pc="251" dirty="0">
                <a:latin typeface="Raleway heavy"/>
                <a:cs typeface="Arial" panose="020B0604020202020204" pitchFamily="34" charset="0"/>
              </a:rPr>
              <a:t> Local Context – Cases *26 June </a:t>
            </a:r>
          </a:p>
        </p:txBody>
      </p:sp>
      <p:sp>
        <p:nvSpPr>
          <p:cNvPr id="6" name="Rectangle 5"/>
          <p:cNvSpPr/>
          <p:nvPr/>
        </p:nvSpPr>
        <p:spPr>
          <a:xfrm>
            <a:off x="352425" y="1438275"/>
            <a:ext cx="11506200" cy="1107996"/>
          </a:xfrm>
          <a:prstGeom prst="rect">
            <a:avLst/>
          </a:prstGeom>
        </p:spPr>
        <p:txBody>
          <a:bodyPr wrap="square">
            <a:spAutoFit/>
          </a:bodyPr>
          <a:lstStyle/>
          <a:p>
            <a:endParaRPr lang="en-US" sz="2400" dirty="0">
              <a:latin typeface="Raleway heavy"/>
              <a:cs typeface="Arial" panose="020B0604020202020204" pitchFamily="34" charset="0"/>
            </a:endParaRPr>
          </a:p>
          <a:p>
            <a:endParaRPr lang="en-US" sz="2400" dirty="0">
              <a:latin typeface="Raleway heavy"/>
              <a:cs typeface="Arial" panose="020B0604020202020204" pitchFamily="34" charset="0"/>
            </a:endParaRPr>
          </a:p>
          <a:p>
            <a:endParaRPr lang="en-US" b="1" dirty="0">
              <a:latin typeface="Raleway heavy"/>
              <a:cs typeface="Arial" panose="020B0604020202020204" pitchFamily="34" charset="0"/>
            </a:endParaRPr>
          </a:p>
        </p:txBody>
      </p:sp>
      <p:sp>
        <p:nvSpPr>
          <p:cNvPr id="3" name="Rectangle 2"/>
          <p:cNvSpPr/>
          <p:nvPr/>
        </p:nvSpPr>
        <p:spPr>
          <a:xfrm>
            <a:off x="1114425" y="3785541"/>
            <a:ext cx="8029575" cy="369332"/>
          </a:xfrm>
          <a:prstGeom prst="rect">
            <a:avLst/>
          </a:prstGeom>
        </p:spPr>
        <p:txBody>
          <a:bodyPr wrap="square">
            <a:spAutoFit/>
          </a:bodyPr>
          <a:lstStyle/>
          <a:p>
            <a:r>
              <a:rPr lang="en-US" b="1" dirty="0">
                <a:latin typeface="Raleway heavy"/>
                <a:cs typeface="Arial" panose="020B0604020202020204" pitchFamily="34" charset="0"/>
              </a:rPr>
              <a:t> </a:t>
            </a:r>
          </a:p>
        </p:txBody>
      </p:sp>
      <p:pic>
        <p:nvPicPr>
          <p:cNvPr id="8" name="Picture 7" descr="Chart&#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416" y="1095368"/>
            <a:ext cx="9785168" cy="3954181"/>
          </a:xfrm>
          <a:prstGeom prst="rect">
            <a:avLst/>
          </a:prstGeom>
        </p:spPr>
      </p:pic>
      <p:sp>
        <p:nvSpPr>
          <p:cNvPr id="10" name="Rectangle 9"/>
          <p:cNvSpPr/>
          <p:nvPr/>
        </p:nvSpPr>
        <p:spPr>
          <a:xfrm>
            <a:off x="660218" y="5160583"/>
            <a:ext cx="8483782" cy="646331"/>
          </a:xfrm>
          <a:prstGeom prst="rect">
            <a:avLst/>
          </a:prstGeom>
        </p:spPr>
        <p:txBody>
          <a:bodyPr wrap="square">
            <a:spAutoFit/>
          </a:bodyPr>
          <a:lstStyle/>
          <a:p>
            <a:endParaRPr lang="en-US" b="1" dirty="0">
              <a:latin typeface="Raleway heavy"/>
              <a:cs typeface="Arial" panose="020B0604020202020204" pitchFamily="34" charset="0"/>
              <a:hlinkClick r:id="rId3"/>
            </a:endParaRPr>
          </a:p>
          <a:p>
            <a:endParaRPr lang="en-US" b="1" dirty="0">
              <a:latin typeface="Raleway heavy"/>
              <a:cs typeface="Arial" panose="020B0604020202020204" pitchFamily="34" charset="0"/>
            </a:endParaRPr>
          </a:p>
        </p:txBody>
      </p:sp>
      <p:sp>
        <p:nvSpPr>
          <p:cNvPr id="12" name="Rectangle 11"/>
          <p:cNvSpPr/>
          <p:nvPr/>
        </p:nvSpPr>
        <p:spPr>
          <a:xfrm>
            <a:off x="466724" y="5070977"/>
            <a:ext cx="9953625" cy="800219"/>
          </a:xfrm>
          <a:prstGeom prst="rect">
            <a:avLst/>
          </a:prstGeom>
        </p:spPr>
        <p:txBody>
          <a:bodyPr wrap="square">
            <a:spAutoFit/>
          </a:bodyPr>
          <a:lstStyle/>
          <a:p>
            <a:endParaRPr lang="en-US" sz="1400" dirty="0">
              <a:latin typeface="Raleway heavy"/>
              <a:hlinkClick r:id="rId4"/>
            </a:endParaRPr>
          </a:p>
          <a:p>
            <a:r>
              <a:rPr lang="en-US" sz="1400" dirty="0">
                <a:latin typeface="Raleway heavy"/>
                <a:hlinkClick r:id="rId4"/>
              </a:rPr>
              <a:t>https://www.nicd.ac.za/latest-confirmed-cases-of-covid-19-in-south-africa-26-june-2021/</a:t>
            </a:r>
            <a:endParaRPr lang="en-US" sz="1400" dirty="0">
              <a:latin typeface="Raleway heavy"/>
            </a:endParaRP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098"/>
            <a:ext cx="12192000" cy="1084528"/>
          </a:xfrm>
          <a:prstGeom prst="rect">
            <a:avLst/>
          </a:prstGeom>
          <a:solidFill>
            <a:srgbClr val="2B0E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pc="251" dirty="0">
                <a:latin typeface="Raleway heavy"/>
                <a:cs typeface="Arial" panose="020B0604020202020204" pitchFamily="34" charset="0"/>
              </a:rPr>
              <a:t>Local Context – Vaccination Coverage *26 June </a:t>
            </a:r>
            <a:endParaRPr lang="en-ZA" sz="3600" spc="251" dirty="0">
              <a:latin typeface="Raleway heavy"/>
            </a:endParaRPr>
          </a:p>
        </p:txBody>
      </p:sp>
      <p:sp>
        <p:nvSpPr>
          <p:cNvPr id="6" name="Rectangle 5"/>
          <p:cNvSpPr/>
          <p:nvPr/>
        </p:nvSpPr>
        <p:spPr>
          <a:xfrm>
            <a:off x="371475" y="1046430"/>
            <a:ext cx="11544300" cy="1754326"/>
          </a:xfrm>
          <a:prstGeom prst="rect">
            <a:avLst/>
          </a:prstGeom>
        </p:spPr>
        <p:txBody>
          <a:bodyPr wrap="square">
            <a:spAutoFit/>
          </a:bodyPr>
          <a:lstStyle/>
          <a:p>
            <a:endParaRPr lang="en-US" b="1" dirty="0">
              <a:latin typeface="Raleway heavy"/>
              <a:cs typeface="Arial" panose="020B0604020202020204" pitchFamily="34" charset="0"/>
            </a:endParaRPr>
          </a:p>
          <a:p>
            <a:endParaRPr lang="en-US" b="1" dirty="0">
              <a:latin typeface="Raleway heavy"/>
              <a:cs typeface="Arial" panose="020B0604020202020204" pitchFamily="34" charset="0"/>
            </a:endParaRPr>
          </a:p>
          <a:p>
            <a:endParaRPr lang="en-US" b="1" dirty="0">
              <a:latin typeface="Raleway heavy"/>
              <a:cs typeface="Arial" panose="020B0604020202020204" pitchFamily="34" charset="0"/>
            </a:endParaRPr>
          </a:p>
          <a:p>
            <a:endParaRPr lang="en-US" b="1" dirty="0">
              <a:latin typeface="Raleway heavy"/>
              <a:cs typeface="Arial" panose="020B0604020202020204" pitchFamily="34" charset="0"/>
            </a:endParaRPr>
          </a:p>
          <a:p>
            <a:endParaRPr lang="en-US" b="1" dirty="0">
              <a:latin typeface="Raleway heavy"/>
              <a:cs typeface="Arial" panose="020B0604020202020204" pitchFamily="34" charset="0"/>
            </a:endParaRPr>
          </a:p>
          <a:p>
            <a:endParaRPr lang="en-US" b="1" dirty="0">
              <a:latin typeface="Raleway heavy"/>
              <a:cs typeface="Arial" panose="020B0604020202020204" pitchFamily="34" charset="0"/>
            </a:endParaRPr>
          </a:p>
        </p:txBody>
      </p:sp>
      <p:pic>
        <p:nvPicPr>
          <p:cNvPr id="9" name="Picture 8" descr="A picture containing graphical user interface&#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8275" y="1107222"/>
            <a:ext cx="9734550" cy="4648200"/>
          </a:xfrm>
          <a:prstGeom prst="rect">
            <a:avLst/>
          </a:prstGeom>
        </p:spPr>
      </p:pic>
      <p:sp>
        <p:nvSpPr>
          <p:cNvPr id="10" name="Rectangle 9"/>
          <p:cNvSpPr/>
          <p:nvPr/>
        </p:nvSpPr>
        <p:spPr>
          <a:xfrm>
            <a:off x="638175" y="6000751"/>
            <a:ext cx="7481063" cy="307777"/>
          </a:xfrm>
          <a:prstGeom prst="rect">
            <a:avLst/>
          </a:prstGeom>
        </p:spPr>
        <p:txBody>
          <a:bodyPr wrap="square">
            <a:spAutoFit/>
          </a:bodyPr>
          <a:lstStyle/>
          <a:p>
            <a:r>
              <a:rPr lang="en-US" sz="1400" dirty="0">
                <a:latin typeface="Raleway heavy"/>
                <a:cs typeface="Arial" panose="020B0604020202020204" pitchFamily="34" charset="0"/>
                <a:hlinkClick r:id="rId3"/>
              </a:rPr>
              <a:t>https://sacoronavirus.co.za/latest-vaccine-statistics/</a:t>
            </a:r>
            <a:endParaRPr lang="en-US" sz="1400" dirty="0">
              <a:latin typeface="Raleway heavy"/>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098"/>
            <a:ext cx="12192000" cy="1084528"/>
          </a:xfrm>
          <a:prstGeom prst="rect">
            <a:avLst/>
          </a:prstGeom>
          <a:solidFill>
            <a:srgbClr val="2B0E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pc="251" dirty="0">
                <a:latin typeface="Raleway heavy"/>
                <a:cs typeface="Arial" panose="020B0604020202020204" pitchFamily="34" charset="0"/>
              </a:rPr>
              <a:t> Notes on SA Vaccination Programme</a:t>
            </a:r>
            <a:endParaRPr lang="en-ZA" sz="3600" spc="251" dirty="0">
              <a:latin typeface="Raleway heavy"/>
            </a:endParaRPr>
          </a:p>
        </p:txBody>
      </p:sp>
      <p:sp>
        <p:nvSpPr>
          <p:cNvPr id="6" name="Rectangle 5"/>
          <p:cNvSpPr/>
          <p:nvPr/>
        </p:nvSpPr>
        <p:spPr>
          <a:xfrm>
            <a:off x="19050" y="1114425"/>
            <a:ext cx="12011025" cy="4154984"/>
          </a:xfrm>
          <a:prstGeom prst="rect">
            <a:avLst/>
          </a:prstGeom>
        </p:spPr>
        <p:txBody>
          <a:bodyPr wrap="square">
            <a:spAutoFit/>
          </a:bodyPr>
          <a:lstStyle/>
          <a:p>
            <a:pPr marL="285750" indent="-285750">
              <a:buFont typeface="Arial" panose="020B0604020202020204" pitchFamily="34" charset="0"/>
              <a:buChar char="•"/>
            </a:pPr>
            <a:r>
              <a:rPr lang="en-US" sz="2400" dirty="0"/>
              <a:t>It is slow. It is affected by global supply chains and global and local regulatory issues too.</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While government anticipates increasing the current rate of vaccinations, even if this is achieved, it would take well into 2022 for South Africa to achieve “population immunity” from COVID-19 infection through vaccination.</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South Africa is using two vaccines for people over 60 years, school support staff, correctional services staff and inmates, and soon pilot workplaces.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Government has announced that in July people over 50 years can start registering with possible vaccination to start late July, depending on supply chains.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TotalTime>
  <Words>1823</Words>
  <Application>Microsoft Office PowerPoint</Application>
  <PresentationFormat>Widescreen</PresentationFormat>
  <Paragraphs>158</Paragraphs>
  <Slides>15</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Raleway heavy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Kwazi Nwana</dc:creator>
  <cp:lastModifiedBy>Catherine</cp:lastModifiedBy>
  <cp:revision>55</cp:revision>
  <dcterms:created xsi:type="dcterms:W3CDTF">2021-06-27T17:55:53Z</dcterms:created>
  <dcterms:modified xsi:type="dcterms:W3CDTF">2021-06-28T10:13:48Z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1033-11.1.0.10161</vt:lpwstr>
  </property>
</Properties>
</file>